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6" r:id="rId2"/>
    <p:sldId id="287" r:id="rId3"/>
    <p:sldId id="283" r:id="rId4"/>
    <p:sldId id="278" r:id="rId5"/>
    <p:sldId id="280" r:id="rId6"/>
    <p:sldId id="281" r:id="rId7"/>
    <p:sldId id="279" r:id="rId8"/>
    <p:sldId id="294" r:id="rId9"/>
    <p:sldId id="288" r:id="rId10"/>
    <p:sldId id="285" r:id="rId11"/>
    <p:sldId id="274" r:id="rId12"/>
  </p:sldIdLst>
  <p:sldSz cx="9144000" cy="6858000" type="screen4x3"/>
  <p:notesSz cx="7099300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97" autoAdjust="0"/>
  </p:normalViewPr>
  <p:slideViewPr>
    <p:cSldViewPr>
      <p:cViewPr>
        <p:scale>
          <a:sx n="87" d="100"/>
          <a:sy n="87" d="100"/>
        </p:scale>
        <p:origin x="-1277" y="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6BE59D-9591-4CFC-AB01-E04FC6AC98FE}" type="doc">
      <dgm:prSet loTypeId="urn:microsoft.com/office/officeart/2005/8/layout/vList4#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B4A7513-1647-416B-A3E5-36514B03DCC1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marL="0" indent="0"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ПАО «АКРОН» -  </a:t>
          </a:r>
          <a:r>
            <a:rPr lang="en-US" sz="1400" dirty="0" smtClean="0">
              <a:solidFill>
                <a:schemeClr val="tx1"/>
              </a:solidFill>
              <a:latin typeface="+mn-lt"/>
            </a:rPr>
            <a:t>5</a:t>
          </a:r>
          <a:r>
            <a:rPr lang="ru-RU" sz="1400" dirty="0" smtClean="0">
              <a:solidFill>
                <a:schemeClr val="tx1"/>
              </a:solidFill>
              <a:latin typeface="+mn-lt"/>
            </a:rPr>
            <a:t> ПРОЕКТОВ:</a:t>
          </a:r>
        </a:p>
        <a:p>
          <a:pPr marL="177800" indent="0"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РЕКОНСТРУКЦИЯ АГРЕГАТА № 6 ЦЕХА КАРБАМИДА С УВЕЛИЧЕНИЕМ МОЩНОСТИ ДО 2050 Т/С (объем инвестиций – 5 000 млн. рублей);</a:t>
          </a:r>
        </a:p>
        <a:p>
          <a:pPr marL="177800" indent="0"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СТРОИТЕЛЬСТВО ТРЕХ АГРЕГАТОВ АЗОТНОЙ КИСЛОТЫ МОЩНОСТЬЮ 405 ТЫС. ТОНН В ГОД (объем инвестиций –  4 100 млн. рублей);</a:t>
          </a:r>
        </a:p>
        <a:p>
          <a:pPr marL="177800" indent="0">
            <a:spcAft>
              <a:spcPts val="60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ТЕХНОЛОГИЧЕСКОЕ ПЕРЕВООРУЖЕНИЕ АГРЕГАТА «АММИАК 4» ДО ПРОИЗВОДИТЕЛЬНОСТИ 2500 ТОНН В СУТКИ (объем инвестиций – 2 700,7 млн. рублей);</a:t>
          </a:r>
        </a:p>
        <a:p>
          <a:pPr marL="177800" indent="0">
            <a:spcAft>
              <a:spcPts val="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СТРОИТЕЛЬСТВО УСТАНОВКИ ГРАНУЛИРОВАНИЯ КАРБАМИДА (объем инвестиций – </a:t>
          </a:r>
        </a:p>
        <a:p>
          <a:pPr marL="177800" indent="0">
            <a:spcAft>
              <a:spcPts val="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2 500 млн. рублей)</a:t>
          </a:r>
        </a:p>
        <a:p>
          <a:pPr marL="177800" indent="0">
            <a:spcAft>
              <a:spcPts val="0"/>
            </a:spcAft>
          </a:pPr>
          <a:r>
            <a:rPr lang="ru-RU" sz="1400" dirty="0" smtClean="0">
              <a:solidFill>
                <a:schemeClr val="tx1"/>
              </a:solidFill>
              <a:latin typeface="+mn-lt"/>
            </a:rPr>
            <a:t>СТРОИТЕЛЬСТВО ПРОИЗВОДСТВА КАЛЬЦИЕВОЙ СЕЛИТРЫ МОЩНОСТЬЮ 100 ТЫС. ТОНН В ГОД (объем инвестиций 1 140 млн. рублей)</a:t>
          </a:r>
        </a:p>
      </dgm:t>
    </dgm:pt>
    <dgm:pt modelId="{1BEAB228-21A9-4C64-AF36-21F2FE6376E5}" type="parTrans" cxnId="{3CB43AD1-F672-49B0-874F-77A4FC8AFC6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5B7AFCE-FA88-44C4-A0F1-96C7075A7C60}" type="sibTrans" cxnId="{3CB43AD1-F672-49B0-874F-77A4FC8AFC60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0EFD974-0D2D-4298-BFE4-95EF922D02D1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Aft>
              <a:spcPts val="0"/>
            </a:spcAft>
          </a:pPr>
          <a:endParaRPr lang="ru-RU" sz="1400" dirty="0" smtClean="0">
            <a:solidFill>
              <a:schemeClr val="tx1"/>
            </a:solidFill>
            <a:latin typeface="+mn-lt"/>
          </a:endParaRPr>
        </a:p>
      </dgm:t>
    </dgm:pt>
    <dgm:pt modelId="{0AB99CFA-05A7-4851-AD0B-F853AE840BEE}" type="parTrans" cxnId="{8AE14150-6A3D-4E61-B24F-F95DF31F526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38BB14D-78B6-467B-8D6E-51F951B063DF}" type="sibTrans" cxnId="{8AE14150-6A3D-4E61-B24F-F95DF31F526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32CF294-32E4-4E17-A1B1-FFFD85FCD66C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spcBef>
              <a:spcPct val="0"/>
            </a:spcBef>
            <a:spcAft>
              <a:spcPts val="0"/>
            </a:spcAft>
          </a:pPr>
          <a:endParaRPr lang="ru-RU" sz="1400" dirty="0" smtClean="0">
            <a:solidFill>
              <a:schemeClr val="tx1"/>
            </a:solidFill>
            <a:latin typeface="+mn-lt"/>
          </a:endParaRPr>
        </a:p>
      </dgm:t>
    </dgm:pt>
    <dgm:pt modelId="{8C16C73F-F9C5-480D-A79F-600F43B33B6C}" type="parTrans" cxnId="{34D5F800-F16D-4D31-BAB0-405B4565CB9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9767F9F6-F848-40F6-809B-2595FB26AAE2}" type="sibTrans" cxnId="{34D5F800-F16D-4D31-BAB0-405B4565CB92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5D71BFF-D1F9-4615-8E8F-AC9222B31D72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sz="1400" dirty="0" smtClean="0">
            <a:solidFill>
              <a:schemeClr val="tx1"/>
            </a:solidFill>
            <a:latin typeface="+mn-lt"/>
          </a:endParaRPr>
        </a:p>
      </dgm:t>
    </dgm:pt>
    <dgm:pt modelId="{C0A4B7AE-3DA5-4977-B35A-D86930B27C14}" type="parTrans" cxnId="{D4B508EE-8EFD-4BCD-A61E-3D15BDFEBEF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F9EAB1D-C960-4484-AAB6-5C88B0BEECDF}" type="sibTrans" cxnId="{D4B508EE-8EFD-4BCD-A61E-3D15BDFEBEF9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C3E6C3A-A890-4F8E-9FEA-83347A09B986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+mn-lt"/>
            </a:rPr>
            <a:t>ООО «КАТ» - СТРОИТЕЛЬСТВО ЗАВОДА ПО ПРОИЗВОДСТВУ ЭЛЕКТРОТЕХНИЧЕСКОГО ОБОРУДОВАНИЯ</a:t>
          </a:r>
        </a:p>
        <a:p>
          <a:r>
            <a:rPr lang="ru-RU" sz="1400" dirty="0" smtClean="0">
              <a:solidFill>
                <a:schemeClr val="tx1"/>
              </a:solidFill>
              <a:latin typeface="+mn-lt"/>
            </a:rPr>
            <a:t>(объем инвестиций 500 млн. рублей, будет создано 200 - 350 рабочих мест)</a:t>
          </a:r>
        </a:p>
      </dgm:t>
    </dgm:pt>
    <dgm:pt modelId="{BBD173B1-6211-493B-B073-9C198F45C660}" type="sibTrans" cxnId="{E0AEBB39-A50F-4E58-915B-D3FFB86DF34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C512808-DF6E-4D13-92D2-4AA2E25CBA07}" type="parTrans" cxnId="{E0AEBB39-A50F-4E58-915B-D3FFB86DF34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C47462B-7CB3-455D-A22D-D0AD3F9015EF}" type="pres">
      <dgm:prSet presAssocID="{426BE59D-9591-4CFC-AB01-E04FC6AC98FE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4713C2-AEED-4260-ABA0-68DED8776EFB}" type="pres">
      <dgm:prSet presAssocID="{CB4A7513-1647-416B-A3E5-36514B03DCC1}" presName="comp" presStyleCnt="0"/>
      <dgm:spPr/>
    </dgm:pt>
    <dgm:pt modelId="{FDE9FE42-4A05-4755-995B-E9D76313D3F8}" type="pres">
      <dgm:prSet presAssocID="{CB4A7513-1647-416B-A3E5-36514B03DCC1}" presName="box" presStyleLbl="node1" presStyleIdx="0" presStyleCnt="5" custScaleX="99999" custScaleY="124407" custLinFactNeighborY="30725"/>
      <dgm:spPr/>
      <dgm:t>
        <a:bodyPr/>
        <a:lstStyle/>
        <a:p>
          <a:endParaRPr lang="ru-RU"/>
        </a:p>
      </dgm:t>
    </dgm:pt>
    <dgm:pt modelId="{0AA31A0F-D1F1-4263-949A-2694940288D3}" type="pres">
      <dgm:prSet presAssocID="{CB4A7513-1647-416B-A3E5-36514B03DCC1}" presName="img" presStyleLbl="fgImgPlace1" presStyleIdx="0" presStyleCnt="5" custScaleX="101087" custScaleY="282539" custLinFactNeighborX="-5980" custLinFactNeighborY="3912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A16C2F7-55B8-440E-B1C4-3E50485D0C57}" type="pres">
      <dgm:prSet presAssocID="{CB4A7513-1647-416B-A3E5-36514B03DCC1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D9F7AE-378E-4CB6-ACB5-348D58922CFE}" type="pres">
      <dgm:prSet presAssocID="{65B7AFCE-FA88-44C4-A0F1-96C7075A7C60}" presName="spacer" presStyleCnt="0"/>
      <dgm:spPr/>
    </dgm:pt>
    <dgm:pt modelId="{49B3C713-EC35-4366-9DA2-A0EBE62A3A18}" type="pres">
      <dgm:prSet presAssocID="{60EFD974-0D2D-4298-BFE4-95EF922D02D1}" presName="comp" presStyleCnt="0"/>
      <dgm:spPr/>
    </dgm:pt>
    <dgm:pt modelId="{E76147C9-3845-4104-AA24-A02D72AD2608}" type="pres">
      <dgm:prSet presAssocID="{60EFD974-0D2D-4298-BFE4-95EF922D02D1}" presName="box" presStyleLbl="node1" presStyleIdx="1" presStyleCnt="5" custScaleY="21679" custLinFactNeighborY="22307"/>
      <dgm:spPr/>
      <dgm:t>
        <a:bodyPr/>
        <a:lstStyle/>
        <a:p>
          <a:endParaRPr lang="ru-RU"/>
        </a:p>
      </dgm:t>
    </dgm:pt>
    <dgm:pt modelId="{6F503BE1-5D0A-4236-8D30-3297A5AC7F19}" type="pres">
      <dgm:prSet presAssocID="{60EFD974-0D2D-4298-BFE4-95EF922D02D1}" presName="img" presStyleLbl="fgImgPlace1" presStyleIdx="1" presStyleCnt="5" custScaleX="42240" custScaleY="89210" custLinFactNeighborX="-5714" custLinFactNeighborY="3232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D996D04-B693-4FED-A9F0-595A42ECD2A6}" type="pres">
      <dgm:prSet presAssocID="{60EFD974-0D2D-4298-BFE4-95EF922D02D1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6C88A5-179F-42EE-9254-C0073855D882}" type="pres">
      <dgm:prSet presAssocID="{438BB14D-78B6-467B-8D6E-51F951B063DF}" presName="spacer" presStyleCnt="0"/>
      <dgm:spPr/>
    </dgm:pt>
    <dgm:pt modelId="{8AEB8ED3-C611-4456-9FFD-FAEEB5A91B70}" type="pres">
      <dgm:prSet presAssocID="{F32CF294-32E4-4E17-A1B1-FFFD85FCD66C}" presName="comp" presStyleCnt="0"/>
      <dgm:spPr/>
    </dgm:pt>
    <dgm:pt modelId="{C5DCBFCB-5D95-42AA-A395-70E79D1444F6}" type="pres">
      <dgm:prSet presAssocID="{F32CF294-32E4-4E17-A1B1-FFFD85FCD66C}" presName="box" presStyleLbl="node1" presStyleIdx="2" presStyleCnt="5" custScaleY="28577" custLinFactNeighborY="15094"/>
      <dgm:spPr/>
      <dgm:t>
        <a:bodyPr/>
        <a:lstStyle/>
        <a:p>
          <a:endParaRPr lang="ru-RU"/>
        </a:p>
      </dgm:t>
    </dgm:pt>
    <dgm:pt modelId="{04BBD719-E54C-424E-9CF1-611A4B5B7BA0}" type="pres">
      <dgm:prSet presAssocID="{F32CF294-32E4-4E17-A1B1-FFFD85FCD66C}" presName="img" presStyleLbl="fgImgPlace1" presStyleIdx="2" presStyleCnt="5" custScaleX="42290" custScaleY="76453" custLinFactNeighborX="-5739" custLinFactNeighborY="20568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E56417E-9819-4FA1-A8A0-20B94945FABC}" type="pres">
      <dgm:prSet presAssocID="{F32CF294-32E4-4E17-A1B1-FFFD85FCD66C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A916C4-2166-430C-BC0D-2EE34B764232}" type="pres">
      <dgm:prSet presAssocID="{9767F9F6-F848-40F6-809B-2595FB26AAE2}" presName="spacer" presStyleCnt="0"/>
      <dgm:spPr/>
    </dgm:pt>
    <dgm:pt modelId="{2EF892B8-EA8C-4204-AE39-CCB863EFA918}" type="pres">
      <dgm:prSet presAssocID="{FC3E6C3A-A890-4F8E-9FEA-83347A09B986}" presName="comp" presStyleCnt="0"/>
      <dgm:spPr/>
    </dgm:pt>
    <dgm:pt modelId="{3EC77961-8508-42AF-A058-08820B041278}" type="pres">
      <dgm:prSet presAssocID="{FC3E6C3A-A890-4F8E-9FEA-83347A09B986}" presName="box" presStyleLbl="node1" presStyleIdx="3" presStyleCnt="5" custScaleY="35464" custLinFactNeighborX="-136" custLinFactNeighborY="9279"/>
      <dgm:spPr/>
      <dgm:t>
        <a:bodyPr/>
        <a:lstStyle/>
        <a:p>
          <a:endParaRPr lang="ru-RU"/>
        </a:p>
      </dgm:t>
    </dgm:pt>
    <dgm:pt modelId="{31541D0F-FC80-485B-8426-F5415F04823D}" type="pres">
      <dgm:prSet presAssocID="{FC3E6C3A-A890-4F8E-9FEA-83347A09B986}" presName="img" presStyleLbl="fgImgPlace1" presStyleIdx="3" presStyleCnt="5" custScaleX="97287" custScaleY="97450" custLinFactNeighborX="-6152" custLinFactNeighborY="12051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EADA641-4698-41E8-B78F-9461C05001E8}" type="pres">
      <dgm:prSet presAssocID="{FC3E6C3A-A890-4F8E-9FEA-83347A09B986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932C56-B7FD-4F44-A2E2-AAE1BBC5DD47}" type="pres">
      <dgm:prSet presAssocID="{BBD173B1-6211-493B-B073-9C198F45C660}" presName="spacer" presStyleCnt="0"/>
      <dgm:spPr/>
    </dgm:pt>
    <dgm:pt modelId="{C125717D-683C-4E97-B78C-800F30586FA1}" type="pres">
      <dgm:prSet presAssocID="{E5D71BFF-D1F9-4615-8E8F-AC9222B31D72}" presName="comp" presStyleCnt="0"/>
      <dgm:spPr/>
    </dgm:pt>
    <dgm:pt modelId="{C31FB989-694C-4015-A150-F9B5DD3F8BF5}" type="pres">
      <dgm:prSet presAssocID="{E5D71BFF-D1F9-4615-8E8F-AC9222B31D72}" presName="box" presStyleLbl="node1" presStyleIdx="4" presStyleCnt="5" custFlipVert="1" custScaleY="27217" custLinFactNeighborX="-136" custLinFactNeighborY="5717"/>
      <dgm:spPr/>
      <dgm:t>
        <a:bodyPr/>
        <a:lstStyle/>
        <a:p>
          <a:endParaRPr lang="ru-RU"/>
        </a:p>
      </dgm:t>
    </dgm:pt>
    <dgm:pt modelId="{5805EF92-4AE5-4750-B22D-4A8EC6BDDA11}" type="pres">
      <dgm:prSet presAssocID="{E5D71BFF-D1F9-4615-8E8F-AC9222B31D72}" presName="img" presStyleLbl="fgImgPlace1" presStyleIdx="4" presStyleCnt="5" custScaleX="33155" custScaleY="49879" custLinFactNeighborX="-6970" custLinFactNeighborY="7147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6919C0B-78ED-4D83-AEEC-FB5AA2AC0CF3}" type="pres">
      <dgm:prSet presAssocID="{E5D71BFF-D1F9-4615-8E8F-AC9222B31D72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E14150-6A3D-4E61-B24F-F95DF31F526F}" srcId="{426BE59D-9591-4CFC-AB01-E04FC6AC98FE}" destId="{60EFD974-0D2D-4298-BFE4-95EF922D02D1}" srcOrd="1" destOrd="0" parTransId="{0AB99CFA-05A7-4851-AD0B-F853AE840BEE}" sibTransId="{438BB14D-78B6-467B-8D6E-51F951B063DF}"/>
    <dgm:cxn modelId="{E0AEBB39-A50F-4E58-915B-D3FFB86DF34A}" srcId="{426BE59D-9591-4CFC-AB01-E04FC6AC98FE}" destId="{FC3E6C3A-A890-4F8E-9FEA-83347A09B986}" srcOrd="3" destOrd="0" parTransId="{6C512808-DF6E-4D13-92D2-4AA2E25CBA07}" sibTransId="{BBD173B1-6211-493B-B073-9C198F45C660}"/>
    <dgm:cxn modelId="{C92518BA-7C08-4C1A-9D89-6AB1FAC228F0}" type="presOf" srcId="{F32CF294-32E4-4E17-A1B1-FFFD85FCD66C}" destId="{C5DCBFCB-5D95-42AA-A395-70E79D1444F6}" srcOrd="0" destOrd="0" presId="urn:microsoft.com/office/officeart/2005/8/layout/vList4#4"/>
    <dgm:cxn modelId="{D9226AE9-A919-41FE-B78E-390C37871B89}" type="presOf" srcId="{CB4A7513-1647-416B-A3E5-36514B03DCC1}" destId="{FDE9FE42-4A05-4755-995B-E9D76313D3F8}" srcOrd="0" destOrd="0" presId="urn:microsoft.com/office/officeart/2005/8/layout/vList4#4"/>
    <dgm:cxn modelId="{D865D80B-9A87-40B1-9463-39B1FB28E9E1}" type="presOf" srcId="{E5D71BFF-D1F9-4615-8E8F-AC9222B31D72}" destId="{96919C0B-78ED-4D83-AEEC-FB5AA2AC0CF3}" srcOrd="1" destOrd="0" presId="urn:microsoft.com/office/officeart/2005/8/layout/vList4#4"/>
    <dgm:cxn modelId="{D6E35457-6A17-4CF1-A062-BAA02DC717FD}" type="presOf" srcId="{CB4A7513-1647-416B-A3E5-36514B03DCC1}" destId="{AA16C2F7-55B8-440E-B1C4-3E50485D0C57}" srcOrd="1" destOrd="0" presId="urn:microsoft.com/office/officeart/2005/8/layout/vList4#4"/>
    <dgm:cxn modelId="{8D1037A4-FB85-4957-BB5C-93CE5BF908AA}" type="presOf" srcId="{FC3E6C3A-A890-4F8E-9FEA-83347A09B986}" destId="{7EADA641-4698-41E8-B78F-9461C05001E8}" srcOrd="1" destOrd="0" presId="urn:microsoft.com/office/officeart/2005/8/layout/vList4#4"/>
    <dgm:cxn modelId="{886D605C-0BAF-4527-91E2-63B252E1CF36}" type="presOf" srcId="{E5D71BFF-D1F9-4615-8E8F-AC9222B31D72}" destId="{C31FB989-694C-4015-A150-F9B5DD3F8BF5}" srcOrd="0" destOrd="0" presId="urn:microsoft.com/office/officeart/2005/8/layout/vList4#4"/>
    <dgm:cxn modelId="{D4B508EE-8EFD-4BCD-A61E-3D15BDFEBEF9}" srcId="{426BE59D-9591-4CFC-AB01-E04FC6AC98FE}" destId="{E5D71BFF-D1F9-4615-8E8F-AC9222B31D72}" srcOrd="4" destOrd="0" parTransId="{C0A4B7AE-3DA5-4977-B35A-D86930B27C14}" sibTransId="{7F9EAB1D-C960-4484-AAB6-5C88B0BEECDF}"/>
    <dgm:cxn modelId="{34D5F800-F16D-4D31-BAB0-405B4565CB92}" srcId="{426BE59D-9591-4CFC-AB01-E04FC6AC98FE}" destId="{F32CF294-32E4-4E17-A1B1-FFFD85FCD66C}" srcOrd="2" destOrd="0" parTransId="{8C16C73F-F9C5-480D-A79F-600F43B33B6C}" sibTransId="{9767F9F6-F848-40F6-809B-2595FB26AAE2}"/>
    <dgm:cxn modelId="{FEAF2464-0FC1-48CA-9166-F1279BB51F80}" type="presOf" srcId="{F32CF294-32E4-4E17-A1B1-FFFD85FCD66C}" destId="{6E56417E-9819-4FA1-A8A0-20B94945FABC}" srcOrd="1" destOrd="0" presId="urn:microsoft.com/office/officeart/2005/8/layout/vList4#4"/>
    <dgm:cxn modelId="{301026A8-C8A4-4856-B9A3-6DBF6F977A26}" type="presOf" srcId="{60EFD974-0D2D-4298-BFE4-95EF922D02D1}" destId="{E76147C9-3845-4104-AA24-A02D72AD2608}" srcOrd="0" destOrd="0" presId="urn:microsoft.com/office/officeart/2005/8/layout/vList4#4"/>
    <dgm:cxn modelId="{9AAC084A-D107-4297-800A-5D3D68FA818B}" type="presOf" srcId="{426BE59D-9591-4CFC-AB01-E04FC6AC98FE}" destId="{EC47462B-7CB3-455D-A22D-D0AD3F9015EF}" srcOrd="0" destOrd="0" presId="urn:microsoft.com/office/officeart/2005/8/layout/vList4#4"/>
    <dgm:cxn modelId="{3CB43AD1-F672-49B0-874F-77A4FC8AFC60}" srcId="{426BE59D-9591-4CFC-AB01-E04FC6AC98FE}" destId="{CB4A7513-1647-416B-A3E5-36514B03DCC1}" srcOrd="0" destOrd="0" parTransId="{1BEAB228-21A9-4C64-AF36-21F2FE6376E5}" sibTransId="{65B7AFCE-FA88-44C4-A0F1-96C7075A7C60}"/>
    <dgm:cxn modelId="{D5452377-36FF-4E5E-AA3D-5DEDD8B5F445}" type="presOf" srcId="{60EFD974-0D2D-4298-BFE4-95EF922D02D1}" destId="{ED996D04-B693-4FED-A9F0-595A42ECD2A6}" srcOrd="1" destOrd="0" presId="urn:microsoft.com/office/officeart/2005/8/layout/vList4#4"/>
    <dgm:cxn modelId="{9F76EDF1-E5F1-4E87-9606-C3B79693C067}" type="presOf" srcId="{FC3E6C3A-A890-4F8E-9FEA-83347A09B986}" destId="{3EC77961-8508-42AF-A058-08820B041278}" srcOrd="0" destOrd="0" presId="urn:microsoft.com/office/officeart/2005/8/layout/vList4#4"/>
    <dgm:cxn modelId="{CDD3A18F-C504-41F1-9229-FF5AEA905D84}" type="presParOf" srcId="{EC47462B-7CB3-455D-A22D-D0AD3F9015EF}" destId="{644713C2-AEED-4260-ABA0-68DED8776EFB}" srcOrd="0" destOrd="0" presId="urn:microsoft.com/office/officeart/2005/8/layout/vList4#4"/>
    <dgm:cxn modelId="{6C27C0C1-E1C2-4327-99AD-975C581172D0}" type="presParOf" srcId="{644713C2-AEED-4260-ABA0-68DED8776EFB}" destId="{FDE9FE42-4A05-4755-995B-E9D76313D3F8}" srcOrd="0" destOrd="0" presId="urn:microsoft.com/office/officeart/2005/8/layout/vList4#4"/>
    <dgm:cxn modelId="{15672D83-642C-4ABA-B5AC-86DD797401D3}" type="presParOf" srcId="{644713C2-AEED-4260-ABA0-68DED8776EFB}" destId="{0AA31A0F-D1F1-4263-949A-2694940288D3}" srcOrd="1" destOrd="0" presId="urn:microsoft.com/office/officeart/2005/8/layout/vList4#4"/>
    <dgm:cxn modelId="{88827C01-806B-41A7-B55F-0ED3FC9B9822}" type="presParOf" srcId="{644713C2-AEED-4260-ABA0-68DED8776EFB}" destId="{AA16C2F7-55B8-440E-B1C4-3E50485D0C57}" srcOrd="2" destOrd="0" presId="urn:microsoft.com/office/officeart/2005/8/layout/vList4#4"/>
    <dgm:cxn modelId="{B5678B73-0D72-4095-8F58-1C03F541F370}" type="presParOf" srcId="{EC47462B-7CB3-455D-A22D-D0AD3F9015EF}" destId="{E2D9F7AE-378E-4CB6-ACB5-348D58922CFE}" srcOrd="1" destOrd="0" presId="urn:microsoft.com/office/officeart/2005/8/layout/vList4#4"/>
    <dgm:cxn modelId="{1D59338A-F3A1-4E6C-9028-C9B42C134AC3}" type="presParOf" srcId="{EC47462B-7CB3-455D-A22D-D0AD3F9015EF}" destId="{49B3C713-EC35-4366-9DA2-A0EBE62A3A18}" srcOrd="2" destOrd="0" presId="urn:microsoft.com/office/officeart/2005/8/layout/vList4#4"/>
    <dgm:cxn modelId="{199381C9-B77A-48D7-9C7A-45CAF5D2842E}" type="presParOf" srcId="{49B3C713-EC35-4366-9DA2-A0EBE62A3A18}" destId="{E76147C9-3845-4104-AA24-A02D72AD2608}" srcOrd="0" destOrd="0" presId="urn:microsoft.com/office/officeart/2005/8/layout/vList4#4"/>
    <dgm:cxn modelId="{98D73649-C989-40C4-8481-6F46E00FCD24}" type="presParOf" srcId="{49B3C713-EC35-4366-9DA2-A0EBE62A3A18}" destId="{6F503BE1-5D0A-4236-8D30-3297A5AC7F19}" srcOrd="1" destOrd="0" presId="urn:microsoft.com/office/officeart/2005/8/layout/vList4#4"/>
    <dgm:cxn modelId="{33B4FCCA-AFCB-469D-8DE5-85A536ED429C}" type="presParOf" srcId="{49B3C713-EC35-4366-9DA2-A0EBE62A3A18}" destId="{ED996D04-B693-4FED-A9F0-595A42ECD2A6}" srcOrd="2" destOrd="0" presId="urn:microsoft.com/office/officeart/2005/8/layout/vList4#4"/>
    <dgm:cxn modelId="{B4C8715E-8A8B-4659-9AA7-1DF16A46DA9D}" type="presParOf" srcId="{EC47462B-7CB3-455D-A22D-D0AD3F9015EF}" destId="{3C6C88A5-179F-42EE-9254-C0073855D882}" srcOrd="3" destOrd="0" presId="urn:microsoft.com/office/officeart/2005/8/layout/vList4#4"/>
    <dgm:cxn modelId="{42C93697-32CF-4B3A-9919-2143698DFABE}" type="presParOf" srcId="{EC47462B-7CB3-455D-A22D-D0AD3F9015EF}" destId="{8AEB8ED3-C611-4456-9FFD-FAEEB5A91B70}" srcOrd="4" destOrd="0" presId="urn:microsoft.com/office/officeart/2005/8/layout/vList4#4"/>
    <dgm:cxn modelId="{D0A0C77F-9A02-4006-BE1E-1E9CD93E8242}" type="presParOf" srcId="{8AEB8ED3-C611-4456-9FFD-FAEEB5A91B70}" destId="{C5DCBFCB-5D95-42AA-A395-70E79D1444F6}" srcOrd="0" destOrd="0" presId="urn:microsoft.com/office/officeart/2005/8/layout/vList4#4"/>
    <dgm:cxn modelId="{12B28BF9-03A9-47D2-89ED-D90900AAFB85}" type="presParOf" srcId="{8AEB8ED3-C611-4456-9FFD-FAEEB5A91B70}" destId="{04BBD719-E54C-424E-9CF1-611A4B5B7BA0}" srcOrd="1" destOrd="0" presId="urn:microsoft.com/office/officeart/2005/8/layout/vList4#4"/>
    <dgm:cxn modelId="{F8C77E4A-4182-49BC-9BE4-3662E4970194}" type="presParOf" srcId="{8AEB8ED3-C611-4456-9FFD-FAEEB5A91B70}" destId="{6E56417E-9819-4FA1-A8A0-20B94945FABC}" srcOrd="2" destOrd="0" presId="urn:microsoft.com/office/officeart/2005/8/layout/vList4#4"/>
    <dgm:cxn modelId="{9070CCE7-9332-4DF4-8B32-B7FDA61BC4B1}" type="presParOf" srcId="{EC47462B-7CB3-455D-A22D-D0AD3F9015EF}" destId="{E9A916C4-2166-430C-BC0D-2EE34B764232}" srcOrd="5" destOrd="0" presId="urn:microsoft.com/office/officeart/2005/8/layout/vList4#4"/>
    <dgm:cxn modelId="{EDCDB04F-FE1F-465F-8F42-A8F0436958E3}" type="presParOf" srcId="{EC47462B-7CB3-455D-A22D-D0AD3F9015EF}" destId="{2EF892B8-EA8C-4204-AE39-CCB863EFA918}" srcOrd="6" destOrd="0" presId="urn:microsoft.com/office/officeart/2005/8/layout/vList4#4"/>
    <dgm:cxn modelId="{31E8085B-D042-4710-88C0-161906D4B52B}" type="presParOf" srcId="{2EF892B8-EA8C-4204-AE39-CCB863EFA918}" destId="{3EC77961-8508-42AF-A058-08820B041278}" srcOrd="0" destOrd="0" presId="urn:microsoft.com/office/officeart/2005/8/layout/vList4#4"/>
    <dgm:cxn modelId="{5DE27C42-C3A2-4A57-A087-282C268A1FB4}" type="presParOf" srcId="{2EF892B8-EA8C-4204-AE39-CCB863EFA918}" destId="{31541D0F-FC80-485B-8426-F5415F04823D}" srcOrd="1" destOrd="0" presId="urn:microsoft.com/office/officeart/2005/8/layout/vList4#4"/>
    <dgm:cxn modelId="{69780F7A-6826-4F43-B35D-C63C85F9DD0D}" type="presParOf" srcId="{2EF892B8-EA8C-4204-AE39-CCB863EFA918}" destId="{7EADA641-4698-41E8-B78F-9461C05001E8}" srcOrd="2" destOrd="0" presId="urn:microsoft.com/office/officeart/2005/8/layout/vList4#4"/>
    <dgm:cxn modelId="{A35C6796-93B9-45D3-89D2-10F9C51D6A1F}" type="presParOf" srcId="{EC47462B-7CB3-455D-A22D-D0AD3F9015EF}" destId="{28932C56-B7FD-4F44-A2E2-AAE1BBC5DD47}" srcOrd="7" destOrd="0" presId="urn:microsoft.com/office/officeart/2005/8/layout/vList4#4"/>
    <dgm:cxn modelId="{B00A3062-8A88-4744-BDB9-50D8E56AB28E}" type="presParOf" srcId="{EC47462B-7CB3-455D-A22D-D0AD3F9015EF}" destId="{C125717D-683C-4E97-B78C-800F30586FA1}" srcOrd="8" destOrd="0" presId="urn:microsoft.com/office/officeart/2005/8/layout/vList4#4"/>
    <dgm:cxn modelId="{EA347B99-951C-4A24-A348-31529730F117}" type="presParOf" srcId="{C125717D-683C-4E97-B78C-800F30586FA1}" destId="{C31FB989-694C-4015-A150-F9B5DD3F8BF5}" srcOrd="0" destOrd="0" presId="urn:microsoft.com/office/officeart/2005/8/layout/vList4#4"/>
    <dgm:cxn modelId="{F905E777-1D77-48DB-8CA7-E3FC8E25A91D}" type="presParOf" srcId="{C125717D-683C-4E97-B78C-800F30586FA1}" destId="{5805EF92-4AE5-4750-B22D-4A8EC6BDDA11}" srcOrd="1" destOrd="0" presId="urn:microsoft.com/office/officeart/2005/8/layout/vList4#4"/>
    <dgm:cxn modelId="{6B36DF73-0AAD-47C9-830A-6C7B5E1B9FE8}" type="presParOf" srcId="{C125717D-683C-4E97-B78C-800F30586FA1}" destId="{96919C0B-78ED-4D83-AEEC-FB5AA2AC0CF3}" srcOrd="2" destOrd="0" presId="urn:microsoft.com/office/officeart/2005/8/layout/vList4#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E9FE42-4A05-4755-995B-E9D76313D3F8}">
      <dsp:nvSpPr>
        <dsp:cNvPr id="0" name=""/>
        <dsp:cNvSpPr/>
      </dsp:nvSpPr>
      <dsp:spPr>
        <a:xfrm>
          <a:off x="43" y="933933"/>
          <a:ext cx="8787027" cy="142496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ПАО «АКРОН» -  </a:t>
          </a:r>
          <a:r>
            <a:rPr lang="en-US" sz="1400" kern="1200" dirty="0" smtClean="0">
              <a:solidFill>
                <a:schemeClr val="tx1"/>
              </a:solidFill>
              <a:latin typeface="+mn-lt"/>
            </a:rPr>
            <a:t>5</a:t>
          </a:r>
          <a:r>
            <a:rPr lang="ru-RU" sz="1400" kern="1200" dirty="0" smtClean="0">
              <a:solidFill>
                <a:schemeClr val="tx1"/>
              </a:solidFill>
              <a:latin typeface="+mn-lt"/>
            </a:rPr>
            <a:t> ПРОЕКТОВ:</a:t>
          </a:r>
        </a:p>
        <a:p>
          <a:pPr marL="177800" lvl="0" indent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РЕКОНСТРУКЦИЯ АГРЕГАТА № 6 ЦЕХА КАРБАМИДА С УВЕЛИЧЕНИЕМ МОЩНОСТИ ДО 2050 Т/С (объем инвестиций – 5 000 млн. рублей);</a:t>
          </a:r>
        </a:p>
        <a:p>
          <a:pPr marL="177800" lvl="0" indent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СТРОИТЕЛЬСТВО ТРЕХ АГРЕГАТОВ АЗОТНОЙ КИСЛОТЫ МОЩНОСТЬЮ 405 ТЫС. ТОНН В ГОД (объем инвестиций –  4 100 млн. рублей);</a:t>
          </a:r>
        </a:p>
        <a:p>
          <a:pPr marL="177800" lvl="0" indent="0" algn="l" defTabSz="6223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ТЕХНОЛОГИЧЕСКОЕ ПЕРЕВООРУЖЕНИЕ АГРЕГАТА «АММИАК 4» ДО ПРОИЗВОДИТЕЛЬНОСТИ 2500 ТОНН В СУТКИ (объем инвестиций – 2 700,7 млн. рублей);</a:t>
          </a:r>
        </a:p>
        <a:p>
          <a:pPr marL="1778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СТРОИТЕЛЬСТВО УСТАНОВКИ ГРАНУЛИРОВАНИЯ КАРБАМИДА (объем инвестиций – </a:t>
          </a:r>
        </a:p>
        <a:p>
          <a:pPr marL="1778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2 500 млн. рублей)</a:t>
          </a:r>
        </a:p>
        <a:p>
          <a:pPr marL="17780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СТРОИТЕЛЬСТВО ПРОИЗВОДСТВА КАЛЬЦИЕВОЙ СЕЛИТРЫ МОЩНОСТЬЮ 100 ТЫС. ТОНН В ГОД (объем инвестиций 1 140 млн. рублей)</a:t>
          </a:r>
        </a:p>
      </dsp:txBody>
      <dsp:txXfrm>
        <a:off x="1871989" y="933933"/>
        <a:ext cx="6915081" cy="1424969"/>
      </dsp:txXfrm>
    </dsp:sp>
    <dsp:sp modelId="{0AA31A0F-D1F1-4263-949A-2694940288D3}">
      <dsp:nvSpPr>
        <dsp:cNvPr id="0" name=""/>
        <dsp:cNvSpPr/>
      </dsp:nvSpPr>
      <dsp:spPr>
        <a:xfrm>
          <a:off x="0" y="358467"/>
          <a:ext cx="1776526" cy="258898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6147C9-3845-4104-AA24-A02D72AD2608}">
      <dsp:nvSpPr>
        <dsp:cNvPr id="0" name=""/>
        <dsp:cNvSpPr/>
      </dsp:nvSpPr>
      <dsp:spPr>
        <a:xfrm>
          <a:off x="0" y="3243601"/>
          <a:ext cx="8787115" cy="248313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1400" kern="1200" dirty="0" smtClean="0">
            <a:solidFill>
              <a:schemeClr val="tx1"/>
            </a:solidFill>
            <a:latin typeface="+mn-lt"/>
          </a:endParaRPr>
        </a:p>
      </dsp:txBody>
      <dsp:txXfrm>
        <a:off x="1871963" y="3243601"/>
        <a:ext cx="6915151" cy="248313"/>
      </dsp:txXfrm>
    </dsp:sp>
    <dsp:sp modelId="{6F503BE1-5D0A-4236-8D30-3297A5AC7F19}">
      <dsp:nvSpPr>
        <dsp:cNvPr id="0" name=""/>
        <dsp:cNvSpPr/>
      </dsp:nvSpPr>
      <dsp:spPr>
        <a:xfrm>
          <a:off x="521665" y="2999708"/>
          <a:ext cx="742335" cy="81745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DCBFCB-5D95-42AA-A395-70E79D1444F6}">
      <dsp:nvSpPr>
        <dsp:cNvPr id="0" name=""/>
        <dsp:cNvSpPr/>
      </dsp:nvSpPr>
      <dsp:spPr>
        <a:xfrm>
          <a:off x="0" y="3995026"/>
          <a:ext cx="8787115" cy="327323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ru-RU" sz="1400" kern="1200" dirty="0" smtClean="0">
            <a:solidFill>
              <a:schemeClr val="tx1"/>
            </a:solidFill>
            <a:latin typeface="+mn-lt"/>
          </a:endParaRPr>
        </a:p>
      </dsp:txBody>
      <dsp:txXfrm>
        <a:off x="1871963" y="3995026"/>
        <a:ext cx="6915151" cy="327323"/>
      </dsp:txXfrm>
    </dsp:sp>
    <dsp:sp modelId="{04BBD719-E54C-424E-9CF1-611A4B5B7BA0}">
      <dsp:nvSpPr>
        <dsp:cNvPr id="0" name=""/>
        <dsp:cNvSpPr/>
      </dsp:nvSpPr>
      <dsp:spPr>
        <a:xfrm>
          <a:off x="520786" y="3823990"/>
          <a:ext cx="743214" cy="70055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C77961-8508-42AF-A058-08820B041278}">
      <dsp:nvSpPr>
        <dsp:cNvPr id="0" name=""/>
        <dsp:cNvSpPr/>
      </dsp:nvSpPr>
      <dsp:spPr>
        <a:xfrm>
          <a:off x="0" y="4800280"/>
          <a:ext cx="8787115" cy="406208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ООО «КАТ» - СТРОИТЕЛЬСТВО ЗАВОДА ПО ПРОИЗВОДСТВУ ЭЛЕКТРОТЕХНИЧЕСКОГО ОБОРУДОВАНИЯ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+mn-lt"/>
            </a:rPr>
            <a:t>(объем инвестиций 500 млн. рублей, будет создано 200 - 350 рабочих мест)</a:t>
          </a:r>
        </a:p>
      </dsp:txBody>
      <dsp:txXfrm>
        <a:off x="1871963" y="4800280"/>
        <a:ext cx="6915151" cy="406208"/>
      </dsp:txXfrm>
    </dsp:sp>
    <dsp:sp modelId="{31541D0F-FC80-485B-8426-F5415F04823D}">
      <dsp:nvSpPr>
        <dsp:cNvPr id="0" name=""/>
        <dsp:cNvSpPr/>
      </dsp:nvSpPr>
      <dsp:spPr>
        <a:xfrm>
          <a:off x="30263" y="4561048"/>
          <a:ext cx="1709744" cy="89296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FB989-694C-4015-A150-F9B5DD3F8BF5}">
      <dsp:nvSpPr>
        <dsp:cNvPr id="0" name=""/>
        <dsp:cNvSpPr/>
      </dsp:nvSpPr>
      <dsp:spPr>
        <a:xfrm flipV="1">
          <a:off x="0" y="5596261"/>
          <a:ext cx="8787115" cy="311746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solidFill>
              <a:schemeClr val="tx1"/>
            </a:solidFill>
            <a:latin typeface="+mn-lt"/>
          </a:endParaRPr>
        </a:p>
      </dsp:txBody>
      <dsp:txXfrm rot="10800000">
        <a:off x="1871963" y="5596261"/>
        <a:ext cx="6915151" cy="311746"/>
      </dsp:txXfrm>
    </dsp:sp>
    <dsp:sp modelId="{5805EF92-4AE5-4750-B22D-4A8EC6BDDA11}">
      <dsp:nvSpPr>
        <dsp:cNvPr id="0" name=""/>
        <dsp:cNvSpPr/>
      </dsp:nvSpPr>
      <dsp:spPr>
        <a:xfrm>
          <a:off x="579423" y="5459208"/>
          <a:ext cx="582673" cy="45705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530C2825-CB23-4F87-BE6C-FD7C62BD957C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19716F9-98C0-4105-BEA2-02179621B0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102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710315" y="4861558"/>
            <a:ext cx="5677262" cy="460286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4021931" y="9721167"/>
            <a:ext cx="3074049" cy="5086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488" tIns="48744" rIns="97488" bIns="48744" anchor="b"/>
          <a:lstStyle/>
          <a:p>
            <a:pPr algn="r">
              <a:lnSpc>
                <a:spcPct val="100000"/>
              </a:lnSpc>
            </a:pPr>
            <a:fld id="{54A22C18-3C6F-47E1-855D-2CAB832862C6}" type="slidenum">
              <a:rPr lang="ru-RU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>
                <a:lnSpc>
                  <a:spcPct val="100000"/>
                </a:lnSpc>
              </a:pPr>
              <a:t>1</a:t>
            </a:fld>
            <a:endParaRPr lang="ru-RU" sz="19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710315" y="4861558"/>
            <a:ext cx="5677262" cy="460286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4021931" y="9721167"/>
            <a:ext cx="3074049" cy="5086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488" tIns="48744" rIns="97488" bIns="48744" anchor="b"/>
          <a:lstStyle/>
          <a:p>
            <a:pPr algn="r">
              <a:lnSpc>
                <a:spcPct val="100000"/>
              </a:lnSpc>
            </a:pPr>
            <a:fld id="{54A22C18-3C6F-47E1-855D-2CAB832862C6}" type="slidenum">
              <a:rPr lang="ru-RU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>
                <a:lnSpc>
                  <a:spcPct val="100000"/>
                </a:lnSpc>
              </a:pPr>
              <a:t>2</a:t>
            </a:fld>
            <a:endParaRPr lang="ru-RU" sz="19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710315" y="4861558"/>
            <a:ext cx="5677262" cy="460286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4021931" y="9721167"/>
            <a:ext cx="3074049" cy="5086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488" tIns="48744" rIns="97488" bIns="48744" anchor="b"/>
          <a:lstStyle/>
          <a:p>
            <a:pPr algn="r">
              <a:lnSpc>
                <a:spcPct val="100000"/>
              </a:lnSpc>
            </a:pPr>
            <a:fld id="{54A22C18-3C6F-47E1-855D-2CAB832862C6}" type="slidenum">
              <a:rPr lang="ru-RU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>
                <a:lnSpc>
                  <a:spcPct val="100000"/>
                </a:lnSpc>
              </a:pPr>
              <a:t>3</a:t>
            </a:fld>
            <a:endParaRPr lang="ru-RU" sz="19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710315" y="4861558"/>
            <a:ext cx="5677262" cy="460286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4021931" y="9721167"/>
            <a:ext cx="3074049" cy="5086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488" tIns="48744" rIns="97488" bIns="48744" anchor="b"/>
          <a:lstStyle/>
          <a:p>
            <a:pPr algn="r">
              <a:lnSpc>
                <a:spcPct val="100000"/>
              </a:lnSpc>
            </a:pPr>
            <a:fld id="{54A22C18-3C6F-47E1-855D-2CAB832862C6}" type="slidenum">
              <a:rPr lang="ru-RU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>
                <a:lnSpc>
                  <a:spcPct val="100000"/>
                </a:lnSpc>
              </a:pPr>
              <a:t>4</a:t>
            </a:fld>
            <a:endParaRPr lang="ru-RU" sz="19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710315" y="4861558"/>
            <a:ext cx="5677262" cy="460286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4021931" y="9721167"/>
            <a:ext cx="3074049" cy="5086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488" tIns="48744" rIns="97488" bIns="48744" anchor="b"/>
          <a:lstStyle/>
          <a:p>
            <a:pPr algn="r">
              <a:lnSpc>
                <a:spcPct val="100000"/>
              </a:lnSpc>
            </a:pPr>
            <a:fld id="{54A22C18-3C6F-47E1-855D-2CAB832862C6}" type="slidenum">
              <a:rPr lang="ru-RU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>
                <a:lnSpc>
                  <a:spcPct val="100000"/>
                </a:lnSpc>
              </a:pPr>
              <a:t>5</a:t>
            </a:fld>
            <a:endParaRPr lang="ru-RU" sz="19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710315" y="4861558"/>
            <a:ext cx="5677262" cy="460286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4021931" y="9721167"/>
            <a:ext cx="3074049" cy="5086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488" tIns="48744" rIns="97488" bIns="48744" anchor="b"/>
          <a:lstStyle/>
          <a:p>
            <a:pPr algn="r">
              <a:lnSpc>
                <a:spcPct val="100000"/>
              </a:lnSpc>
            </a:pPr>
            <a:fld id="{54A22C18-3C6F-47E1-855D-2CAB832862C6}" type="slidenum">
              <a:rPr lang="ru-RU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>
                <a:lnSpc>
                  <a:spcPct val="100000"/>
                </a:lnSpc>
              </a:pPr>
              <a:t>6</a:t>
            </a:fld>
            <a:endParaRPr lang="ru-RU" sz="19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710315" y="4861558"/>
            <a:ext cx="5677262" cy="460286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4021931" y="9721167"/>
            <a:ext cx="3074049" cy="5086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488" tIns="48744" rIns="97488" bIns="48744" anchor="b"/>
          <a:lstStyle/>
          <a:p>
            <a:pPr algn="r">
              <a:lnSpc>
                <a:spcPct val="100000"/>
              </a:lnSpc>
            </a:pPr>
            <a:fld id="{54A22C18-3C6F-47E1-855D-2CAB832862C6}" type="slidenum">
              <a:rPr lang="ru-RU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>
                <a:lnSpc>
                  <a:spcPct val="100000"/>
                </a:lnSpc>
              </a:pPr>
              <a:t>7</a:t>
            </a:fld>
            <a:endParaRPr lang="ru-RU" sz="19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710315" y="4861558"/>
            <a:ext cx="5677262" cy="460286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4021931" y="9721167"/>
            <a:ext cx="3074049" cy="5086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478" tIns="48740" rIns="97478" bIns="48740" anchor="b"/>
          <a:lstStyle/>
          <a:p>
            <a:pPr algn="r">
              <a:lnSpc>
                <a:spcPct val="100000"/>
              </a:lnSpc>
            </a:pPr>
            <a:fld id="{54A22C18-3C6F-47E1-855D-2CAB832862C6}" type="slidenum">
              <a:rPr lang="ru-RU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>
                <a:lnSpc>
                  <a:spcPct val="100000"/>
                </a:lnSpc>
              </a:pPr>
              <a:t>8</a:t>
            </a:fld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body"/>
          </p:nvPr>
        </p:nvSpPr>
        <p:spPr>
          <a:xfrm>
            <a:off x="710317" y="4861559"/>
            <a:ext cx="5677501" cy="4603353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0" name="CustomShape 2"/>
          <p:cNvSpPr/>
          <p:nvPr/>
        </p:nvSpPr>
        <p:spPr>
          <a:xfrm>
            <a:off x="4021933" y="9721170"/>
            <a:ext cx="3074288" cy="50910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478" tIns="48740" rIns="97478" bIns="48740" anchor="b"/>
          <a:lstStyle/>
          <a:p>
            <a:pPr algn="r">
              <a:lnSpc>
                <a:spcPct val="100000"/>
              </a:lnSpc>
            </a:pPr>
            <a:fld id="{5D357B44-0B78-4DF9-849D-EBDB0EF9C544}" type="slidenum">
              <a:rPr lang="ru-RU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>
                <a:lnSpc>
                  <a:spcPct val="100000"/>
                </a:lnSpc>
              </a:pPr>
              <a:t>9</a:t>
            </a:fld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body"/>
          </p:nvPr>
        </p:nvSpPr>
        <p:spPr>
          <a:xfrm>
            <a:off x="710315" y="4861558"/>
            <a:ext cx="5677262" cy="4602866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0" name="CustomShape 2"/>
          <p:cNvSpPr/>
          <p:nvPr/>
        </p:nvSpPr>
        <p:spPr>
          <a:xfrm>
            <a:off x="4021931" y="9721167"/>
            <a:ext cx="3074049" cy="50861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488" tIns="48744" rIns="97488" bIns="48744" anchor="b"/>
          <a:lstStyle/>
          <a:p>
            <a:pPr algn="r">
              <a:lnSpc>
                <a:spcPct val="100000"/>
              </a:lnSpc>
            </a:pPr>
            <a:fld id="{54A22C18-3C6F-47E1-855D-2CAB832862C6}" type="slidenum">
              <a:rPr lang="ru-RU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>
                <a:lnSpc>
                  <a:spcPct val="100000"/>
                </a:lnSpc>
              </a:pPr>
              <a:t>10</a:t>
            </a:fld>
            <a:endParaRPr lang="ru-RU" sz="19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body"/>
          </p:nvPr>
        </p:nvSpPr>
        <p:spPr>
          <a:xfrm>
            <a:off x="710316" y="4861558"/>
            <a:ext cx="5677501" cy="4603353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2" name="CustomShape 2"/>
          <p:cNvSpPr/>
          <p:nvPr/>
        </p:nvSpPr>
        <p:spPr>
          <a:xfrm>
            <a:off x="4021932" y="9721168"/>
            <a:ext cx="3074288" cy="50910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488" tIns="48744" rIns="97488" bIns="48744" anchor="b"/>
          <a:lstStyle/>
          <a:p>
            <a:pPr algn="r">
              <a:lnSpc>
                <a:spcPct val="100000"/>
              </a:lnSpc>
            </a:pPr>
            <a:fld id="{47ED50C2-07FA-43B5-BEA5-AD05827357D2}" type="slidenum">
              <a:rPr lang="ru-RU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pPr algn="r">
                <a:lnSpc>
                  <a:spcPct val="100000"/>
                </a:lnSpc>
              </a:pPr>
              <a:t>11</a:t>
            </a:fld>
            <a:endParaRPr lang="ru-RU" sz="19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E75E3-9385-442E-85F3-1C7735007EAA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DCE-59CB-4996-B35E-2F64257E3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078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E75E3-9385-442E-85F3-1C7735007EAA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DCE-59CB-4996-B35E-2F64257E3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865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E75E3-9385-442E-85F3-1C7735007EAA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DCE-59CB-4996-B35E-2F64257E3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852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E75E3-9385-442E-85F3-1C7735007EAA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DCE-59CB-4996-B35E-2F64257E3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826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E75E3-9385-442E-85F3-1C7735007EAA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DCE-59CB-4996-B35E-2F64257E3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566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E75E3-9385-442E-85F3-1C7735007EAA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DCE-59CB-4996-B35E-2F64257E3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144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E75E3-9385-442E-85F3-1C7735007EAA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DCE-59CB-4996-B35E-2F64257E3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E75E3-9385-442E-85F3-1C7735007EAA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DCE-59CB-4996-B35E-2F64257E3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24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E75E3-9385-442E-85F3-1C7735007EAA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DCE-59CB-4996-B35E-2F64257E3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574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E75E3-9385-442E-85F3-1C7735007EAA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DCE-59CB-4996-B35E-2F64257E3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087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E75E3-9385-442E-85F3-1C7735007EAA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416DCE-59CB-4996-B35E-2F64257E3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730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E75E3-9385-442E-85F3-1C7735007EAA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416DCE-59CB-4996-B35E-2F64257E39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450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wm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3.wmf"/><Relationship Id="rId4" Type="http://schemas.microsoft.com/office/2007/relationships/hdphoto" Target="../media/hdphoto1.wdp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wmf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wmf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wmf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wmf"/><Relationship Id="rId5" Type="http://schemas.microsoft.com/office/2007/relationships/hdphoto" Target="../media/hdphoto2.wdp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13" Type="http://schemas.microsoft.com/office/2007/relationships/hdphoto" Target="../media/hdphoto4.wdp"/><Relationship Id="rId18" Type="http://schemas.openxmlformats.org/officeDocument/2006/relationships/image" Target="../media/image2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0.png"/><Relationship Id="rId17" Type="http://schemas.microsoft.com/office/2007/relationships/hdphoto" Target="../media/hdphoto6.wdp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2.jpeg"/><Relationship Id="rId20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3.wdp"/><Relationship Id="rId5" Type="http://schemas.openxmlformats.org/officeDocument/2006/relationships/diagramQuickStyle" Target="../diagrams/quickStyle1.xml"/><Relationship Id="rId15" Type="http://schemas.microsoft.com/office/2007/relationships/hdphoto" Target="../media/hdphoto5.wdp"/><Relationship Id="rId10" Type="http://schemas.openxmlformats.org/officeDocument/2006/relationships/image" Target="../media/image19.png"/><Relationship Id="rId19" Type="http://schemas.microsoft.com/office/2007/relationships/hdphoto" Target="../media/hdphoto7.wdp"/><Relationship Id="rId4" Type="http://schemas.openxmlformats.org/officeDocument/2006/relationships/diagramLayout" Target="../diagrams/layout1.xml"/><Relationship Id="rId9" Type="http://schemas.openxmlformats.org/officeDocument/2006/relationships/image" Target="../media/image7.jpeg"/><Relationship Id="rId1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29.jpeg"/><Relationship Id="rId3" Type="http://schemas.openxmlformats.org/officeDocument/2006/relationships/image" Target="../media/image7.jpeg"/><Relationship Id="rId7" Type="http://schemas.openxmlformats.org/officeDocument/2006/relationships/image" Target="../media/image26.jpeg"/><Relationship Id="rId12" Type="http://schemas.microsoft.com/office/2007/relationships/hdphoto" Target="../media/hdphoto11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11" Type="http://schemas.openxmlformats.org/officeDocument/2006/relationships/image" Target="../media/image28.jpeg"/><Relationship Id="rId5" Type="http://schemas.openxmlformats.org/officeDocument/2006/relationships/image" Target="../media/image25.jpeg"/><Relationship Id="rId10" Type="http://schemas.microsoft.com/office/2007/relationships/hdphoto" Target="../media/hdphoto10.wdp"/><Relationship Id="rId4" Type="http://schemas.openxmlformats.org/officeDocument/2006/relationships/image" Target="../media/image3.wmf"/><Relationship Id="rId9" Type="http://schemas.openxmlformats.org/officeDocument/2006/relationships/image" Target="../media/image27.png"/><Relationship Id="rId14" Type="http://schemas.microsoft.com/office/2007/relationships/hdphoto" Target="../media/hdphoto1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wmf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308762" y="6461066"/>
            <a:ext cx="3500739" cy="1916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131" name="CustomShape 2"/>
          <p:cNvSpPr/>
          <p:nvPr/>
        </p:nvSpPr>
        <p:spPr>
          <a:xfrm>
            <a:off x="8416304" y="6416343"/>
            <a:ext cx="323846" cy="21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66" name="Таблица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711007"/>
              </p:ext>
            </p:extLst>
          </p:nvPr>
        </p:nvGraphicFramePr>
        <p:xfrm>
          <a:off x="4714876" y="2643182"/>
          <a:ext cx="1497705" cy="3649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7705"/>
              </a:tblGrid>
              <a:tr h="9030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2200" b="1" kern="1200" dirty="0" smtClean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8671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2200" b="1" kern="1200" dirty="0" smtClean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39448">
                <a:tc>
                  <a:txBody>
                    <a:bodyPr/>
                    <a:lstStyle/>
                    <a:p>
                      <a:pPr algn="ctr"/>
                      <a:endParaRPr lang="ru-RU" sz="2200" b="1" kern="1200" dirty="0" smtClean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394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200" b="1" kern="1200" dirty="0" smtClean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AutoShape 9" descr="https://thumbs.dreamstime.com/z/collection-family-icons-logo-239357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9" name="CustomShape 6"/>
          <p:cNvSpPr/>
          <p:nvPr/>
        </p:nvSpPr>
        <p:spPr>
          <a:xfrm>
            <a:off x="8501090" y="6429396"/>
            <a:ext cx="379080" cy="24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26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/ </a:t>
            </a:r>
            <a:fld id="{CBAC39B3-DE7A-4744-A353-9B0CA8403BEB}" type="slidenum">
              <a:rPr lang="ru-RU" sz="1600" b="1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pPr marL="12600">
                <a:lnSpc>
                  <a:spcPct val="100000"/>
                </a:lnSpc>
              </a:pPr>
              <a:t>1</a:t>
            </a:fld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" name="Picture 14" descr="BG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937"/>
            <a:ext cx="9144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ustomShape 1"/>
          <p:cNvSpPr/>
          <p:nvPr/>
        </p:nvSpPr>
        <p:spPr>
          <a:xfrm>
            <a:off x="142844" y="482554"/>
            <a:ext cx="8858312" cy="64294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2600" algn="ctr">
              <a:lnSpc>
                <a:spcPct val="100000"/>
              </a:lnSpc>
            </a:pPr>
            <a:r>
              <a:rPr lang="ru-RU" sz="2200" b="1" dirty="0" smtClean="0">
                <a:solidFill>
                  <a:srgbClr val="BA122B"/>
                </a:solidFill>
                <a:latin typeface="Calibri" pitchFamily="34" charset="0"/>
              </a:rPr>
              <a:t>Администрация Великого Новгорода </a:t>
            </a:r>
            <a:endParaRPr lang="ru-RU" sz="2200" b="1" dirty="0">
              <a:solidFill>
                <a:srgbClr val="BA122B"/>
              </a:solidFill>
              <a:latin typeface="Calibri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85004" y="908720"/>
            <a:ext cx="7916086" cy="0"/>
          </a:xfrm>
          <a:prstGeom prst="line">
            <a:avLst/>
          </a:prstGeom>
          <a:ln w="38100" cmpd="thickThin">
            <a:solidFill>
              <a:srgbClr val="9537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823" y="1628800"/>
            <a:ext cx="2948677" cy="3571900"/>
          </a:xfrm>
          <a:prstGeom prst="rect">
            <a:avLst/>
          </a:prstGeom>
          <a:ln>
            <a:noFill/>
          </a:ln>
        </p:spPr>
      </p:pic>
      <p:sp>
        <p:nvSpPr>
          <p:cNvPr id="18" name="CustomShape 2"/>
          <p:cNvSpPr/>
          <p:nvPr/>
        </p:nvSpPr>
        <p:spPr>
          <a:xfrm>
            <a:off x="4196230" y="2492896"/>
            <a:ext cx="4543920" cy="16336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/>
            <a:r>
              <a:rPr lang="ru-RU" sz="2200" b="1" dirty="0" smtClean="0">
                <a:solidFill>
                  <a:srgbClr val="BA122B"/>
                </a:solidFill>
                <a:latin typeface="Calibri" pitchFamily="34" charset="0"/>
              </a:rPr>
              <a:t>ИНВЕСТИЦИОННЫЙ ПАСПОРТ</a:t>
            </a:r>
          </a:p>
          <a:p>
            <a:pPr algn="ctr"/>
            <a:r>
              <a:rPr lang="ru-RU" sz="2200" b="1" dirty="0" smtClean="0">
                <a:solidFill>
                  <a:srgbClr val="BA122B"/>
                </a:solidFill>
                <a:latin typeface="Calibri" pitchFamily="34" charset="0"/>
              </a:rPr>
              <a:t>г. Великий Новгород</a:t>
            </a:r>
            <a:endParaRPr lang="en-US" sz="2200" b="1" dirty="0" smtClean="0">
              <a:solidFill>
                <a:srgbClr val="BA122B"/>
              </a:solidFill>
              <a:latin typeface="Calibri" pitchFamily="34" charset="0"/>
            </a:endParaRPr>
          </a:p>
          <a:p>
            <a:pPr algn="ctr"/>
            <a:endParaRPr lang="ru-RU" sz="2200" b="1" dirty="0" smtClean="0">
              <a:solidFill>
                <a:srgbClr val="BA122B"/>
              </a:solidFill>
              <a:latin typeface="Calibri" pitchFamily="34" charset="0"/>
            </a:endParaRPr>
          </a:p>
          <a:p>
            <a:pPr algn="ctr"/>
            <a:r>
              <a:rPr lang="ru-RU" sz="2200" b="1" dirty="0" smtClean="0">
                <a:solidFill>
                  <a:srgbClr val="BA122B"/>
                </a:solidFill>
                <a:latin typeface="Calibri" pitchFamily="34" charset="0"/>
              </a:rPr>
              <a:t>2023 г.</a:t>
            </a:r>
          </a:p>
        </p:txBody>
      </p:sp>
      <p:pic>
        <p:nvPicPr>
          <p:cNvPr id="12" name="Picture 4" descr="Z:\Брендбук Великий Новгород - Родина России\ВЕЛИКИЙ НОВГОРОД логотип\logo_gradient.ep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575" y="5949280"/>
            <a:ext cx="744018" cy="85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4330291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18"/>
          <a:stretch/>
        </p:blipFill>
        <p:spPr bwMode="auto">
          <a:xfrm>
            <a:off x="0" y="0"/>
            <a:ext cx="9144000" cy="6709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9" name="Рисунок 128"/>
          <p:cNvPicPr/>
          <p:nvPr/>
        </p:nvPicPr>
        <p:blipFill>
          <a:blip r:embed="rId5" cstate="print"/>
          <a:stretch/>
        </p:blipFill>
        <p:spPr>
          <a:xfrm>
            <a:off x="0" y="6193378"/>
            <a:ext cx="9144000" cy="663996"/>
          </a:xfrm>
          <a:prstGeom prst="rect">
            <a:avLst/>
          </a:prstGeom>
          <a:ln>
            <a:noFill/>
          </a:ln>
        </p:spPr>
      </p:pic>
      <p:sp>
        <p:nvSpPr>
          <p:cNvPr id="130" name="CustomShape 1"/>
          <p:cNvSpPr/>
          <p:nvPr/>
        </p:nvSpPr>
        <p:spPr>
          <a:xfrm>
            <a:off x="308762" y="6461066"/>
            <a:ext cx="3500739" cy="1916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131" name="CustomShape 2"/>
          <p:cNvSpPr/>
          <p:nvPr/>
        </p:nvSpPr>
        <p:spPr>
          <a:xfrm>
            <a:off x="8416304" y="6416343"/>
            <a:ext cx="323846" cy="21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6292" y="6237002"/>
            <a:ext cx="490168" cy="56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6" name="Таблица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962730"/>
              </p:ext>
            </p:extLst>
          </p:nvPr>
        </p:nvGraphicFramePr>
        <p:xfrm>
          <a:off x="4714876" y="2643182"/>
          <a:ext cx="1497705" cy="3649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7705"/>
              </a:tblGrid>
              <a:tr h="9030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2200" b="1" kern="1200" dirty="0" smtClean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8671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2200" b="1" kern="1200" dirty="0" smtClean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39448">
                <a:tc>
                  <a:txBody>
                    <a:bodyPr/>
                    <a:lstStyle/>
                    <a:p>
                      <a:pPr algn="ctr"/>
                      <a:endParaRPr lang="ru-RU" sz="2200" b="1" kern="1200" dirty="0" smtClean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9394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200" b="1" kern="1200" dirty="0" smtClean="0">
                        <a:solidFill>
                          <a:schemeClr val="accent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AutoShape 9" descr="https://thumbs.dreamstime.com/z/collection-family-icons-logo-239357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9" name="CustomShape 6"/>
          <p:cNvSpPr/>
          <p:nvPr/>
        </p:nvSpPr>
        <p:spPr>
          <a:xfrm>
            <a:off x="8501090" y="6429396"/>
            <a:ext cx="379080" cy="24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26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/ </a:t>
            </a:r>
            <a:fld id="{CBAC39B3-DE7A-4744-A353-9B0CA8403BEB}" type="slidenum">
              <a:rPr lang="ru-RU" sz="1600" b="1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pPr marL="12600">
                <a:lnSpc>
                  <a:spcPct val="100000"/>
                </a:lnSpc>
              </a:pPr>
              <a:t>2</a:t>
            </a:fld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59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37"/>
            <a:ext cx="9144000" cy="685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7125" y="692696"/>
            <a:ext cx="4039617" cy="5328592"/>
          </a:xfrm>
          <a:prstGeom prst="rect">
            <a:avLst/>
          </a:prstGeom>
          <a:solidFill>
            <a:schemeClr val="bg2">
              <a:lumMod val="90000"/>
              <a:alpha val="0"/>
            </a:schemeClr>
          </a:solidFill>
          <a:ln>
            <a:solidFill>
              <a:schemeClr val="accent1">
                <a:shade val="50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 протяжении многих веков Господин Великий Новгород (старинное название города) был политическим центром обширных территорий – от Балтийского моря на западе до Урала на востоке и одним из крупнейших международных торговых центров на Балтийско-Днепровском и Балтийско-Волжском торговых путях, связывавших с середины </a:t>
            </a:r>
            <a:r>
              <a:rPr lang="en-US" dirty="0" smtClean="0">
                <a:solidFill>
                  <a:schemeClr val="tx1"/>
                </a:solidFill>
              </a:rPr>
              <a:t>VIII</a:t>
            </a:r>
            <a:r>
              <a:rPr lang="ru-RU" dirty="0" smtClean="0">
                <a:solidFill>
                  <a:schemeClr val="tx1"/>
                </a:solidFill>
              </a:rPr>
              <a:t> века Северную Европу с Византией и Азией.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В средние века город  поддерживал тесные торговые связи с Ганзой (купеческим союзом городов Северной Европы)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7125" y="292586"/>
            <a:ext cx="8501122" cy="40011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 smtClean="0"/>
              <a:t>Великий Новгород – инвестиции с </a:t>
            </a:r>
            <a:r>
              <a:rPr lang="en-US" sz="2000" b="1" dirty="0" smtClean="0"/>
              <a:t>IX </a:t>
            </a:r>
            <a:r>
              <a:rPr lang="ru-RU" sz="2000" b="1" dirty="0" smtClean="0"/>
              <a:t>века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192" y="836712"/>
            <a:ext cx="4413209" cy="28083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493" y="3752625"/>
            <a:ext cx="4413209" cy="24482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72400" y="623700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</a:t>
            </a:r>
            <a:endParaRPr lang="ru-RU" dirty="0"/>
          </a:p>
        </p:txBody>
      </p:sp>
      <p:pic>
        <p:nvPicPr>
          <p:cNvPr id="17" name="Picture 4" descr="Z:\Брендбук Великий Новгород - Родина России\ВЕЛИКИЙ НОВГОРОД логотип\logo_gradient.eps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55575" y="6055931"/>
            <a:ext cx="744018" cy="74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7047240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308762" y="6461066"/>
            <a:ext cx="3500739" cy="1916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endParaRPr lang="ru-RU" sz="12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mbria"/>
              <a:ea typeface="DejaVu Sans"/>
            </a:endParaRPr>
          </a:p>
        </p:txBody>
      </p:sp>
      <p:sp>
        <p:nvSpPr>
          <p:cNvPr id="4" name="AutoShape 9" descr="https://thumbs.dreamstime.com/z/collection-family-icons-logo-239357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CustomShape 6"/>
          <p:cNvSpPr/>
          <p:nvPr/>
        </p:nvSpPr>
        <p:spPr>
          <a:xfrm>
            <a:off x="8501090" y="6429396"/>
            <a:ext cx="379080" cy="24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26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/ </a:t>
            </a:r>
            <a:fld id="{CBAC39B3-DE7A-4744-A353-9B0CA8403BEB}" type="slidenum">
              <a:rPr lang="ru-RU" sz="1600" b="1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pPr marL="12600">
                <a:lnSpc>
                  <a:spcPct val="100000"/>
                </a:lnSpc>
              </a:pPr>
              <a:t>3</a:t>
            </a:fld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9028" y="757276"/>
            <a:ext cx="85011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32000"/>
            <a:r>
              <a:rPr lang="ru-RU" dirty="0" smtClean="0"/>
              <a:t>	</a:t>
            </a:r>
            <a:r>
              <a:rPr lang="ru-RU" sz="1600" dirty="0" smtClean="0"/>
              <a:t>	</a:t>
            </a:r>
          </a:p>
          <a:p>
            <a:pPr algn="just" defTabSz="432000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"/>
            <a:ext cx="9144000" cy="684847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57158" y="357166"/>
            <a:ext cx="8501122" cy="40011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 smtClean="0"/>
              <a:t>О Великом Новгороде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2102" y="836712"/>
            <a:ext cx="841979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32000"/>
            <a:r>
              <a:rPr lang="ru-RU" sz="1600" dirty="0" smtClean="0"/>
              <a:t>	С </a:t>
            </a:r>
            <a:r>
              <a:rPr lang="ru-RU" sz="1600" dirty="0"/>
              <a:t>1993 года Великий Новгород является членом воссозданной Ганзы - Ганзейского Союза Нового Времени. В 2009 году в Великом Новгороде прошли XXIX Ганзейские дни Нового времени. Причем, этот ежегодный международный европейский форум, объединяющий свыше 170 городов из 15 стран, на территории России прошел впервые.</a:t>
            </a:r>
          </a:p>
          <a:p>
            <a:pPr algn="just" defTabSz="432000"/>
            <a:r>
              <a:rPr lang="ru-RU" sz="1600" dirty="0"/>
              <a:t>	Новгород широко известен уникальными памятниками зодчества, иконописью, знаменитыми фресками и археологическими находками, которые отнесены к всемирному наследию решением ЮНЕСКО. </a:t>
            </a:r>
          </a:p>
          <a:p>
            <a:pPr algn="just" defTabSz="432000"/>
            <a:r>
              <a:rPr lang="ru-RU" sz="1600" dirty="0"/>
              <a:t>	 В городе развиваются химическое, пищевое, деревообрабатывающее и целлюлозно-бумажное, машиностроительное и металлообрабатывающее, радиоэлектронное производства. Наиболее крупными предприятиями промышленности являются: ПАО «Акрон», ООО «</a:t>
            </a:r>
            <a:r>
              <a:rPr lang="ru-RU" sz="1600" dirty="0" err="1"/>
              <a:t>Амкор</a:t>
            </a:r>
            <a:r>
              <a:rPr lang="ru-RU" sz="1600" dirty="0"/>
              <a:t> </a:t>
            </a:r>
            <a:r>
              <a:rPr lang="ru-RU" sz="1600" dirty="0" err="1"/>
              <a:t>Спешиелти</a:t>
            </a:r>
            <a:r>
              <a:rPr lang="ru-RU" sz="1600" dirty="0"/>
              <a:t> </a:t>
            </a:r>
            <a:r>
              <a:rPr lang="ru-RU" sz="1600" dirty="0" err="1"/>
              <a:t>Картонз</a:t>
            </a:r>
            <a:r>
              <a:rPr lang="ru-RU" sz="1600" dirty="0"/>
              <a:t> Новгород», ООО «</a:t>
            </a:r>
            <a:r>
              <a:rPr lang="ru-RU" sz="1600" dirty="0" err="1"/>
              <a:t>Мон</a:t>
            </a:r>
            <a:r>
              <a:rPr lang="ru-RU" sz="1600" dirty="0"/>
              <a:t> </a:t>
            </a:r>
            <a:r>
              <a:rPr lang="ru-RU" sz="1600" dirty="0" err="1"/>
              <a:t>Дэйлис</a:t>
            </a:r>
            <a:r>
              <a:rPr lang="ru-RU" sz="1600" dirty="0"/>
              <a:t> Русь», ЗАО «Новгородский металлургический завод», группа предприятий «Сплав», </a:t>
            </a:r>
            <a:r>
              <a:rPr lang="ru-RU" sz="1600" dirty="0" smtClean="0"/>
              <a:t>АО «НПО» Квант», Группа </a:t>
            </a:r>
            <a:r>
              <a:rPr lang="ru-RU" sz="1600" dirty="0"/>
              <a:t>компаний «Адепт», АО «</a:t>
            </a:r>
            <a:r>
              <a:rPr lang="ru-RU" sz="1600" dirty="0" err="1"/>
              <a:t>Лактис</a:t>
            </a:r>
            <a:r>
              <a:rPr lang="ru-RU" sz="1600" dirty="0" smtClean="0"/>
              <a:t>», ОАО «</a:t>
            </a:r>
            <a:r>
              <a:rPr lang="ru-RU" sz="1600" dirty="0" err="1" smtClean="0"/>
              <a:t>Великоновгородский</a:t>
            </a:r>
            <a:r>
              <a:rPr lang="ru-RU" sz="1600" dirty="0" smtClean="0"/>
              <a:t> мясной двор», АО «</a:t>
            </a:r>
            <a:r>
              <a:rPr lang="ru-RU" sz="1600" dirty="0" err="1" smtClean="0"/>
              <a:t>Новгородхлеб</a:t>
            </a:r>
            <a:r>
              <a:rPr lang="ru-RU" sz="1600" dirty="0" smtClean="0"/>
              <a:t>», </a:t>
            </a:r>
            <a:r>
              <a:rPr lang="ru-RU" sz="1600" dirty="0"/>
              <a:t>ЗАО ПК «</a:t>
            </a:r>
            <a:r>
              <a:rPr lang="ru-RU" sz="1600" dirty="0" err="1"/>
              <a:t>Волховец</a:t>
            </a:r>
            <a:r>
              <a:rPr lang="ru-RU" sz="1600" dirty="0" smtClean="0"/>
              <a:t>» и другие.</a:t>
            </a:r>
            <a:endParaRPr lang="ru-RU" sz="16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75" y="4293096"/>
            <a:ext cx="8230256" cy="2167970"/>
          </a:xfrm>
          <a:prstGeom prst="rect">
            <a:avLst/>
          </a:prstGeom>
        </p:spPr>
      </p:pic>
      <p:pic>
        <p:nvPicPr>
          <p:cNvPr id="17" name="Picture 4" descr="Z:\Брендбук Великий Новгород - Родина России\ВЕЛИКИЙ НОВГОРОД логотип\logo_gradient.ep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575" y="6055931"/>
            <a:ext cx="744018" cy="74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8172400" y="642637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345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5720" y="-74060"/>
            <a:ext cx="9179719" cy="693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Группа 12"/>
          <p:cNvGrpSpPr>
            <a:grpSpLocks noChangeAspect="1"/>
          </p:cNvGrpSpPr>
          <p:nvPr/>
        </p:nvGrpSpPr>
        <p:grpSpPr>
          <a:xfrm>
            <a:off x="714494" y="3352131"/>
            <a:ext cx="2624092" cy="545004"/>
            <a:chOff x="803161" y="2137008"/>
            <a:chExt cx="3379345" cy="701864"/>
          </a:xfrm>
        </p:grpSpPr>
        <p:sp>
          <p:nvSpPr>
            <p:cNvPr id="14" name="Прямоугольник 24"/>
            <p:cNvSpPr>
              <a:spLocks noChangeArrowheads="1"/>
            </p:cNvSpPr>
            <p:nvPr/>
          </p:nvSpPr>
          <p:spPr bwMode="auto">
            <a:xfrm>
              <a:off x="1565879" y="2221706"/>
              <a:ext cx="261662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ru-RU" altLang="ru-RU" sz="1600" b="1" dirty="0">
                  <a:latin typeface="+mn-lt"/>
                  <a:ea typeface="Tahoma" pitchFamily="34" charset="0"/>
                  <a:cs typeface="Arial" pitchFamily="34" charset="0"/>
                </a:rPr>
                <a:t>Площадь города</a:t>
              </a:r>
            </a:p>
            <a:p>
              <a:r>
                <a:rPr lang="ru-RU" altLang="ru-RU" sz="1600" b="1" dirty="0">
                  <a:latin typeface="+mn-lt"/>
                  <a:ea typeface="Tahoma" pitchFamily="34" charset="0"/>
                  <a:cs typeface="Arial" pitchFamily="34" charset="0"/>
                </a:rPr>
                <a:t>(кв. км)</a:t>
              </a:r>
            </a:p>
          </p:txBody>
        </p:sp>
        <p:grpSp>
          <p:nvGrpSpPr>
            <p:cNvPr id="3" name="Группа 14"/>
            <p:cNvGrpSpPr/>
            <p:nvPr/>
          </p:nvGrpSpPr>
          <p:grpSpPr>
            <a:xfrm>
              <a:off x="803161" y="2137008"/>
              <a:ext cx="713638" cy="701864"/>
              <a:chOff x="7628600" y="261240"/>
              <a:chExt cx="834560" cy="772583"/>
            </a:xfrm>
          </p:grpSpPr>
          <p:grpSp>
            <p:nvGrpSpPr>
              <p:cNvPr id="5" name="Группа 15"/>
              <p:cNvGrpSpPr/>
              <p:nvPr/>
            </p:nvGrpSpPr>
            <p:grpSpPr>
              <a:xfrm>
                <a:off x="7628600" y="261240"/>
                <a:ext cx="834560" cy="772583"/>
                <a:chOff x="6720589" y="3429000"/>
                <a:chExt cx="961032" cy="889663"/>
              </a:xfrm>
            </p:grpSpPr>
            <p:sp>
              <p:nvSpPr>
                <p:cNvPr id="18" name="Овал 17"/>
                <p:cNvSpPr/>
                <p:nvPr/>
              </p:nvSpPr>
              <p:spPr>
                <a:xfrm>
                  <a:off x="6720589" y="3429000"/>
                  <a:ext cx="961032" cy="889663"/>
                </a:xfrm>
                <a:prstGeom prst="ellipse">
                  <a:avLst/>
                </a:prstGeom>
                <a:ln w="95250"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19" name="Прямоугольник 18"/>
                <p:cNvSpPr/>
                <p:nvPr/>
              </p:nvSpPr>
              <p:spPr>
                <a:xfrm>
                  <a:off x="6732000" y="3996000"/>
                  <a:ext cx="108000" cy="25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scene3d>
                  <a:camera prst="orthographicFront">
                    <a:rot lat="0" lon="0" rev="840000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0" name="Прямоугольник 19"/>
                <p:cNvSpPr/>
                <p:nvPr/>
              </p:nvSpPr>
              <p:spPr>
                <a:xfrm>
                  <a:off x="7452000" y="3996000"/>
                  <a:ext cx="108000" cy="25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scene3d>
                  <a:camera prst="orthographicFront">
                    <a:rot lat="0" lon="0" rev="1320000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sp>
            <p:nvSpPr>
              <p:cNvPr id="17" name="Freeform 6"/>
              <p:cNvSpPr/>
              <p:nvPr/>
            </p:nvSpPr>
            <p:spPr bwMode="auto">
              <a:xfrm>
                <a:off x="7824113" y="443001"/>
                <a:ext cx="381554" cy="409059"/>
              </a:xfrm>
              <a:custGeom>
                <a:avLst/>
                <a:gdLst>
                  <a:gd name="connsiteX0" fmla="*/ 352425 w 1288256"/>
                  <a:gd name="connsiteY0" fmla="*/ 28575 h 1381125"/>
                  <a:gd name="connsiteX1" fmla="*/ 457200 w 1288256"/>
                  <a:gd name="connsiteY1" fmla="*/ 0 h 1381125"/>
                  <a:gd name="connsiteX2" fmla="*/ 471487 w 1288256"/>
                  <a:gd name="connsiteY2" fmla="*/ 64294 h 1381125"/>
                  <a:gd name="connsiteX3" fmla="*/ 566737 w 1288256"/>
                  <a:gd name="connsiteY3" fmla="*/ 150019 h 1381125"/>
                  <a:gd name="connsiteX4" fmla="*/ 659606 w 1288256"/>
                  <a:gd name="connsiteY4" fmla="*/ 192882 h 1381125"/>
                  <a:gd name="connsiteX5" fmla="*/ 738187 w 1288256"/>
                  <a:gd name="connsiteY5" fmla="*/ 190500 h 1381125"/>
                  <a:gd name="connsiteX6" fmla="*/ 766762 w 1288256"/>
                  <a:gd name="connsiteY6" fmla="*/ 192882 h 1381125"/>
                  <a:gd name="connsiteX7" fmla="*/ 847725 w 1288256"/>
                  <a:gd name="connsiteY7" fmla="*/ 240507 h 1381125"/>
                  <a:gd name="connsiteX8" fmla="*/ 966787 w 1288256"/>
                  <a:gd name="connsiteY8" fmla="*/ 288132 h 1381125"/>
                  <a:gd name="connsiteX9" fmla="*/ 926306 w 1288256"/>
                  <a:gd name="connsiteY9" fmla="*/ 333375 h 1381125"/>
                  <a:gd name="connsiteX10" fmla="*/ 942975 w 1288256"/>
                  <a:gd name="connsiteY10" fmla="*/ 366713 h 1381125"/>
                  <a:gd name="connsiteX11" fmla="*/ 940594 w 1288256"/>
                  <a:gd name="connsiteY11" fmla="*/ 402432 h 1381125"/>
                  <a:gd name="connsiteX12" fmla="*/ 873919 w 1288256"/>
                  <a:gd name="connsiteY12" fmla="*/ 419100 h 1381125"/>
                  <a:gd name="connsiteX13" fmla="*/ 869156 w 1288256"/>
                  <a:gd name="connsiteY13" fmla="*/ 483394 h 1381125"/>
                  <a:gd name="connsiteX14" fmla="*/ 890587 w 1288256"/>
                  <a:gd name="connsiteY14" fmla="*/ 535782 h 1381125"/>
                  <a:gd name="connsiteX15" fmla="*/ 928687 w 1288256"/>
                  <a:gd name="connsiteY15" fmla="*/ 500063 h 1381125"/>
                  <a:gd name="connsiteX16" fmla="*/ 952500 w 1288256"/>
                  <a:gd name="connsiteY16" fmla="*/ 585788 h 1381125"/>
                  <a:gd name="connsiteX17" fmla="*/ 914400 w 1288256"/>
                  <a:gd name="connsiteY17" fmla="*/ 638175 h 1381125"/>
                  <a:gd name="connsiteX18" fmla="*/ 959644 w 1288256"/>
                  <a:gd name="connsiteY18" fmla="*/ 633413 h 1381125"/>
                  <a:gd name="connsiteX19" fmla="*/ 1069181 w 1288256"/>
                  <a:gd name="connsiteY19" fmla="*/ 604838 h 1381125"/>
                  <a:gd name="connsiteX20" fmla="*/ 1054894 w 1288256"/>
                  <a:gd name="connsiteY20" fmla="*/ 671513 h 1381125"/>
                  <a:gd name="connsiteX21" fmla="*/ 1028700 w 1288256"/>
                  <a:gd name="connsiteY21" fmla="*/ 742950 h 1381125"/>
                  <a:gd name="connsiteX22" fmla="*/ 995362 w 1288256"/>
                  <a:gd name="connsiteY22" fmla="*/ 800100 h 1381125"/>
                  <a:gd name="connsiteX23" fmla="*/ 978694 w 1288256"/>
                  <a:gd name="connsiteY23" fmla="*/ 869157 h 1381125"/>
                  <a:gd name="connsiteX24" fmla="*/ 1009650 w 1288256"/>
                  <a:gd name="connsiteY24" fmla="*/ 942975 h 1381125"/>
                  <a:gd name="connsiteX25" fmla="*/ 1064419 w 1288256"/>
                  <a:gd name="connsiteY25" fmla="*/ 938213 h 1381125"/>
                  <a:gd name="connsiteX26" fmla="*/ 1062037 w 1288256"/>
                  <a:gd name="connsiteY26" fmla="*/ 864394 h 1381125"/>
                  <a:gd name="connsiteX27" fmla="*/ 1166812 w 1288256"/>
                  <a:gd name="connsiteY27" fmla="*/ 942975 h 1381125"/>
                  <a:gd name="connsiteX28" fmla="*/ 1171575 w 1288256"/>
                  <a:gd name="connsiteY28" fmla="*/ 1031082 h 1381125"/>
                  <a:gd name="connsiteX29" fmla="*/ 1176337 w 1288256"/>
                  <a:gd name="connsiteY29" fmla="*/ 1092994 h 1381125"/>
                  <a:gd name="connsiteX30" fmla="*/ 1238250 w 1288256"/>
                  <a:gd name="connsiteY30" fmla="*/ 1114425 h 1381125"/>
                  <a:gd name="connsiteX31" fmla="*/ 1285875 w 1288256"/>
                  <a:gd name="connsiteY31" fmla="*/ 1135857 h 1381125"/>
                  <a:gd name="connsiteX32" fmla="*/ 1266825 w 1288256"/>
                  <a:gd name="connsiteY32" fmla="*/ 1207294 h 1381125"/>
                  <a:gd name="connsiteX33" fmla="*/ 1288256 w 1288256"/>
                  <a:gd name="connsiteY33" fmla="*/ 1266825 h 1381125"/>
                  <a:gd name="connsiteX34" fmla="*/ 1271587 w 1288256"/>
                  <a:gd name="connsiteY34" fmla="*/ 1381125 h 1381125"/>
                  <a:gd name="connsiteX35" fmla="*/ 1193006 w 1288256"/>
                  <a:gd name="connsiteY35" fmla="*/ 1376363 h 1381125"/>
                  <a:gd name="connsiteX36" fmla="*/ 1157287 w 1288256"/>
                  <a:gd name="connsiteY36" fmla="*/ 1323975 h 1381125"/>
                  <a:gd name="connsiteX37" fmla="*/ 1121569 w 1288256"/>
                  <a:gd name="connsiteY37" fmla="*/ 1312069 h 1381125"/>
                  <a:gd name="connsiteX38" fmla="*/ 1081087 w 1288256"/>
                  <a:gd name="connsiteY38" fmla="*/ 1319213 h 1381125"/>
                  <a:gd name="connsiteX39" fmla="*/ 1045369 w 1288256"/>
                  <a:gd name="connsiteY39" fmla="*/ 1300163 h 1381125"/>
                  <a:gd name="connsiteX40" fmla="*/ 1031081 w 1288256"/>
                  <a:gd name="connsiteY40" fmla="*/ 1226344 h 1381125"/>
                  <a:gd name="connsiteX41" fmla="*/ 981075 w 1288256"/>
                  <a:gd name="connsiteY41" fmla="*/ 1245394 h 1381125"/>
                  <a:gd name="connsiteX42" fmla="*/ 876300 w 1288256"/>
                  <a:gd name="connsiteY42" fmla="*/ 1207294 h 1381125"/>
                  <a:gd name="connsiteX43" fmla="*/ 854869 w 1288256"/>
                  <a:gd name="connsiteY43" fmla="*/ 1204913 h 1381125"/>
                  <a:gd name="connsiteX44" fmla="*/ 809625 w 1288256"/>
                  <a:gd name="connsiteY44" fmla="*/ 1171575 h 1381125"/>
                  <a:gd name="connsiteX45" fmla="*/ 769144 w 1288256"/>
                  <a:gd name="connsiteY45" fmla="*/ 1171575 h 1381125"/>
                  <a:gd name="connsiteX46" fmla="*/ 709612 w 1288256"/>
                  <a:gd name="connsiteY46" fmla="*/ 1114425 h 1381125"/>
                  <a:gd name="connsiteX47" fmla="*/ 676275 w 1288256"/>
                  <a:gd name="connsiteY47" fmla="*/ 1145382 h 1381125"/>
                  <a:gd name="connsiteX48" fmla="*/ 614362 w 1288256"/>
                  <a:gd name="connsiteY48" fmla="*/ 1162050 h 1381125"/>
                  <a:gd name="connsiteX49" fmla="*/ 547687 w 1288256"/>
                  <a:gd name="connsiteY49" fmla="*/ 1173957 h 1381125"/>
                  <a:gd name="connsiteX50" fmla="*/ 531019 w 1288256"/>
                  <a:gd name="connsiteY50" fmla="*/ 1138238 h 1381125"/>
                  <a:gd name="connsiteX51" fmla="*/ 502444 w 1288256"/>
                  <a:gd name="connsiteY51" fmla="*/ 1173957 h 1381125"/>
                  <a:gd name="connsiteX52" fmla="*/ 457200 w 1288256"/>
                  <a:gd name="connsiteY52" fmla="*/ 1219200 h 1381125"/>
                  <a:gd name="connsiteX53" fmla="*/ 335756 w 1288256"/>
                  <a:gd name="connsiteY53" fmla="*/ 1273969 h 1381125"/>
                  <a:gd name="connsiteX54" fmla="*/ 307181 w 1288256"/>
                  <a:gd name="connsiteY54" fmla="*/ 1212057 h 1381125"/>
                  <a:gd name="connsiteX55" fmla="*/ 245269 w 1288256"/>
                  <a:gd name="connsiteY55" fmla="*/ 1212057 h 1381125"/>
                  <a:gd name="connsiteX56" fmla="*/ 269081 w 1288256"/>
                  <a:gd name="connsiteY56" fmla="*/ 1157288 h 1381125"/>
                  <a:gd name="connsiteX57" fmla="*/ 209550 w 1288256"/>
                  <a:gd name="connsiteY57" fmla="*/ 1128713 h 1381125"/>
                  <a:gd name="connsiteX58" fmla="*/ 207169 w 1288256"/>
                  <a:gd name="connsiteY58" fmla="*/ 1097757 h 1381125"/>
                  <a:gd name="connsiteX59" fmla="*/ 164306 w 1288256"/>
                  <a:gd name="connsiteY59" fmla="*/ 1085850 h 1381125"/>
                  <a:gd name="connsiteX60" fmla="*/ 119062 w 1288256"/>
                  <a:gd name="connsiteY60" fmla="*/ 1052513 h 1381125"/>
                  <a:gd name="connsiteX61" fmla="*/ 128587 w 1288256"/>
                  <a:gd name="connsiteY61" fmla="*/ 1004888 h 1381125"/>
                  <a:gd name="connsiteX62" fmla="*/ 71437 w 1288256"/>
                  <a:gd name="connsiteY62" fmla="*/ 973932 h 1381125"/>
                  <a:gd name="connsiteX63" fmla="*/ 88106 w 1288256"/>
                  <a:gd name="connsiteY63" fmla="*/ 902494 h 1381125"/>
                  <a:gd name="connsiteX64" fmla="*/ 57150 w 1288256"/>
                  <a:gd name="connsiteY64" fmla="*/ 809625 h 1381125"/>
                  <a:gd name="connsiteX65" fmla="*/ 16669 w 1288256"/>
                  <a:gd name="connsiteY65" fmla="*/ 716757 h 1381125"/>
                  <a:gd name="connsiteX66" fmla="*/ 45244 w 1288256"/>
                  <a:gd name="connsiteY66" fmla="*/ 671513 h 1381125"/>
                  <a:gd name="connsiteX67" fmla="*/ 142875 w 1288256"/>
                  <a:gd name="connsiteY67" fmla="*/ 661988 h 1381125"/>
                  <a:gd name="connsiteX68" fmla="*/ 150019 w 1288256"/>
                  <a:gd name="connsiteY68" fmla="*/ 566738 h 1381125"/>
                  <a:gd name="connsiteX69" fmla="*/ 107156 w 1288256"/>
                  <a:gd name="connsiteY69" fmla="*/ 528638 h 1381125"/>
                  <a:gd name="connsiteX70" fmla="*/ 85725 w 1288256"/>
                  <a:gd name="connsiteY70" fmla="*/ 542925 h 1381125"/>
                  <a:gd name="connsiteX71" fmla="*/ 64294 w 1288256"/>
                  <a:gd name="connsiteY71" fmla="*/ 516732 h 1381125"/>
                  <a:gd name="connsiteX72" fmla="*/ 11906 w 1288256"/>
                  <a:gd name="connsiteY72" fmla="*/ 414338 h 1381125"/>
                  <a:gd name="connsiteX73" fmla="*/ 0 w 1288256"/>
                  <a:gd name="connsiteY73" fmla="*/ 357188 h 1381125"/>
                  <a:gd name="connsiteX74" fmla="*/ 76200 w 1288256"/>
                  <a:gd name="connsiteY74" fmla="*/ 323850 h 1381125"/>
                  <a:gd name="connsiteX75" fmla="*/ 171450 w 1288256"/>
                  <a:gd name="connsiteY75" fmla="*/ 302419 h 1381125"/>
                  <a:gd name="connsiteX76" fmla="*/ 150019 w 1288256"/>
                  <a:gd name="connsiteY76" fmla="*/ 242888 h 1381125"/>
                  <a:gd name="connsiteX77" fmla="*/ 202406 w 1288256"/>
                  <a:gd name="connsiteY77" fmla="*/ 183357 h 1381125"/>
                  <a:gd name="connsiteX78" fmla="*/ 254794 w 1288256"/>
                  <a:gd name="connsiteY78" fmla="*/ 128588 h 1381125"/>
                  <a:gd name="connsiteX79" fmla="*/ 290512 w 1288256"/>
                  <a:gd name="connsiteY79" fmla="*/ 164307 h 1381125"/>
                  <a:gd name="connsiteX80" fmla="*/ 309562 w 1288256"/>
                  <a:gd name="connsiteY80" fmla="*/ 207169 h 1381125"/>
                  <a:gd name="connsiteX81" fmla="*/ 359569 w 1288256"/>
                  <a:gd name="connsiteY81" fmla="*/ 178594 h 1381125"/>
                  <a:gd name="connsiteX82" fmla="*/ 352425 w 1288256"/>
                  <a:gd name="connsiteY82" fmla="*/ 126207 h 1381125"/>
                  <a:gd name="connsiteX83" fmla="*/ 352425 w 1288256"/>
                  <a:gd name="connsiteY83" fmla="*/ 28575 h 1381125"/>
                  <a:gd name="connsiteX0" fmla="*/ 330993 w 1288256"/>
                  <a:gd name="connsiteY0" fmla="*/ 30956 h 1381125"/>
                  <a:gd name="connsiteX1" fmla="*/ 457200 w 1288256"/>
                  <a:gd name="connsiteY1" fmla="*/ 0 h 1381125"/>
                  <a:gd name="connsiteX2" fmla="*/ 471487 w 1288256"/>
                  <a:gd name="connsiteY2" fmla="*/ 64294 h 1381125"/>
                  <a:gd name="connsiteX3" fmla="*/ 566737 w 1288256"/>
                  <a:gd name="connsiteY3" fmla="*/ 150019 h 1381125"/>
                  <a:gd name="connsiteX4" fmla="*/ 659606 w 1288256"/>
                  <a:gd name="connsiteY4" fmla="*/ 192882 h 1381125"/>
                  <a:gd name="connsiteX5" fmla="*/ 738187 w 1288256"/>
                  <a:gd name="connsiteY5" fmla="*/ 190500 h 1381125"/>
                  <a:gd name="connsiteX6" fmla="*/ 766762 w 1288256"/>
                  <a:gd name="connsiteY6" fmla="*/ 192882 h 1381125"/>
                  <a:gd name="connsiteX7" fmla="*/ 847725 w 1288256"/>
                  <a:gd name="connsiteY7" fmla="*/ 240507 h 1381125"/>
                  <a:gd name="connsiteX8" fmla="*/ 966787 w 1288256"/>
                  <a:gd name="connsiteY8" fmla="*/ 288132 h 1381125"/>
                  <a:gd name="connsiteX9" fmla="*/ 926306 w 1288256"/>
                  <a:gd name="connsiteY9" fmla="*/ 333375 h 1381125"/>
                  <a:gd name="connsiteX10" fmla="*/ 942975 w 1288256"/>
                  <a:gd name="connsiteY10" fmla="*/ 366713 h 1381125"/>
                  <a:gd name="connsiteX11" fmla="*/ 940594 w 1288256"/>
                  <a:gd name="connsiteY11" fmla="*/ 402432 h 1381125"/>
                  <a:gd name="connsiteX12" fmla="*/ 873919 w 1288256"/>
                  <a:gd name="connsiteY12" fmla="*/ 419100 h 1381125"/>
                  <a:gd name="connsiteX13" fmla="*/ 869156 w 1288256"/>
                  <a:gd name="connsiteY13" fmla="*/ 483394 h 1381125"/>
                  <a:gd name="connsiteX14" fmla="*/ 890587 w 1288256"/>
                  <a:gd name="connsiteY14" fmla="*/ 535782 h 1381125"/>
                  <a:gd name="connsiteX15" fmla="*/ 928687 w 1288256"/>
                  <a:gd name="connsiteY15" fmla="*/ 500063 h 1381125"/>
                  <a:gd name="connsiteX16" fmla="*/ 952500 w 1288256"/>
                  <a:gd name="connsiteY16" fmla="*/ 585788 h 1381125"/>
                  <a:gd name="connsiteX17" fmla="*/ 914400 w 1288256"/>
                  <a:gd name="connsiteY17" fmla="*/ 638175 h 1381125"/>
                  <a:gd name="connsiteX18" fmla="*/ 959644 w 1288256"/>
                  <a:gd name="connsiteY18" fmla="*/ 633413 h 1381125"/>
                  <a:gd name="connsiteX19" fmla="*/ 1069181 w 1288256"/>
                  <a:gd name="connsiteY19" fmla="*/ 604838 h 1381125"/>
                  <a:gd name="connsiteX20" fmla="*/ 1054894 w 1288256"/>
                  <a:gd name="connsiteY20" fmla="*/ 671513 h 1381125"/>
                  <a:gd name="connsiteX21" fmla="*/ 1028700 w 1288256"/>
                  <a:gd name="connsiteY21" fmla="*/ 742950 h 1381125"/>
                  <a:gd name="connsiteX22" fmla="*/ 995362 w 1288256"/>
                  <a:gd name="connsiteY22" fmla="*/ 800100 h 1381125"/>
                  <a:gd name="connsiteX23" fmla="*/ 978694 w 1288256"/>
                  <a:gd name="connsiteY23" fmla="*/ 869157 h 1381125"/>
                  <a:gd name="connsiteX24" fmla="*/ 1009650 w 1288256"/>
                  <a:gd name="connsiteY24" fmla="*/ 942975 h 1381125"/>
                  <a:gd name="connsiteX25" fmla="*/ 1064419 w 1288256"/>
                  <a:gd name="connsiteY25" fmla="*/ 938213 h 1381125"/>
                  <a:gd name="connsiteX26" fmla="*/ 1062037 w 1288256"/>
                  <a:gd name="connsiteY26" fmla="*/ 864394 h 1381125"/>
                  <a:gd name="connsiteX27" fmla="*/ 1166812 w 1288256"/>
                  <a:gd name="connsiteY27" fmla="*/ 942975 h 1381125"/>
                  <a:gd name="connsiteX28" fmla="*/ 1171575 w 1288256"/>
                  <a:gd name="connsiteY28" fmla="*/ 1031082 h 1381125"/>
                  <a:gd name="connsiteX29" fmla="*/ 1176337 w 1288256"/>
                  <a:gd name="connsiteY29" fmla="*/ 1092994 h 1381125"/>
                  <a:gd name="connsiteX30" fmla="*/ 1238250 w 1288256"/>
                  <a:gd name="connsiteY30" fmla="*/ 1114425 h 1381125"/>
                  <a:gd name="connsiteX31" fmla="*/ 1285875 w 1288256"/>
                  <a:gd name="connsiteY31" fmla="*/ 1135857 h 1381125"/>
                  <a:gd name="connsiteX32" fmla="*/ 1266825 w 1288256"/>
                  <a:gd name="connsiteY32" fmla="*/ 1207294 h 1381125"/>
                  <a:gd name="connsiteX33" fmla="*/ 1288256 w 1288256"/>
                  <a:gd name="connsiteY33" fmla="*/ 1266825 h 1381125"/>
                  <a:gd name="connsiteX34" fmla="*/ 1271587 w 1288256"/>
                  <a:gd name="connsiteY34" fmla="*/ 1381125 h 1381125"/>
                  <a:gd name="connsiteX35" fmla="*/ 1193006 w 1288256"/>
                  <a:gd name="connsiteY35" fmla="*/ 1376363 h 1381125"/>
                  <a:gd name="connsiteX36" fmla="*/ 1157287 w 1288256"/>
                  <a:gd name="connsiteY36" fmla="*/ 1323975 h 1381125"/>
                  <a:gd name="connsiteX37" fmla="*/ 1121569 w 1288256"/>
                  <a:gd name="connsiteY37" fmla="*/ 1312069 h 1381125"/>
                  <a:gd name="connsiteX38" fmla="*/ 1081087 w 1288256"/>
                  <a:gd name="connsiteY38" fmla="*/ 1319213 h 1381125"/>
                  <a:gd name="connsiteX39" fmla="*/ 1045369 w 1288256"/>
                  <a:gd name="connsiteY39" fmla="*/ 1300163 h 1381125"/>
                  <a:gd name="connsiteX40" fmla="*/ 1031081 w 1288256"/>
                  <a:gd name="connsiteY40" fmla="*/ 1226344 h 1381125"/>
                  <a:gd name="connsiteX41" fmla="*/ 981075 w 1288256"/>
                  <a:gd name="connsiteY41" fmla="*/ 1245394 h 1381125"/>
                  <a:gd name="connsiteX42" fmla="*/ 876300 w 1288256"/>
                  <a:gd name="connsiteY42" fmla="*/ 1207294 h 1381125"/>
                  <a:gd name="connsiteX43" fmla="*/ 854869 w 1288256"/>
                  <a:gd name="connsiteY43" fmla="*/ 1204913 h 1381125"/>
                  <a:gd name="connsiteX44" fmla="*/ 809625 w 1288256"/>
                  <a:gd name="connsiteY44" fmla="*/ 1171575 h 1381125"/>
                  <a:gd name="connsiteX45" fmla="*/ 769144 w 1288256"/>
                  <a:gd name="connsiteY45" fmla="*/ 1171575 h 1381125"/>
                  <a:gd name="connsiteX46" fmla="*/ 709612 w 1288256"/>
                  <a:gd name="connsiteY46" fmla="*/ 1114425 h 1381125"/>
                  <a:gd name="connsiteX47" fmla="*/ 676275 w 1288256"/>
                  <a:gd name="connsiteY47" fmla="*/ 1145382 h 1381125"/>
                  <a:gd name="connsiteX48" fmla="*/ 614362 w 1288256"/>
                  <a:gd name="connsiteY48" fmla="*/ 1162050 h 1381125"/>
                  <a:gd name="connsiteX49" fmla="*/ 547687 w 1288256"/>
                  <a:gd name="connsiteY49" fmla="*/ 1173957 h 1381125"/>
                  <a:gd name="connsiteX50" fmla="*/ 531019 w 1288256"/>
                  <a:gd name="connsiteY50" fmla="*/ 1138238 h 1381125"/>
                  <a:gd name="connsiteX51" fmla="*/ 502444 w 1288256"/>
                  <a:gd name="connsiteY51" fmla="*/ 1173957 h 1381125"/>
                  <a:gd name="connsiteX52" fmla="*/ 457200 w 1288256"/>
                  <a:gd name="connsiteY52" fmla="*/ 1219200 h 1381125"/>
                  <a:gd name="connsiteX53" fmla="*/ 335756 w 1288256"/>
                  <a:gd name="connsiteY53" fmla="*/ 1273969 h 1381125"/>
                  <a:gd name="connsiteX54" fmla="*/ 307181 w 1288256"/>
                  <a:gd name="connsiteY54" fmla="*/ 1212057 h 1381125"/>
                  <a:gd name="connsiteX55" fmla="*/ 245269 w 1288256"/>
                  <a:gd name="connsiteY55" fmla="*/ 1212057 h 1381125"/>
                  <a:gd name="connsiteX56" fmla="*/ 269081 w 1288256"/>
                  <a:gd name="connsiteY56" fmla="*/ 1157288 h 1381125"/>
                  <a:gd name="connsiteX57" fmla="*/ 209550 w 1288256"/>
                  <a:gd name="connsiteY57" fmla="*/ 1128713 h 1381125"/>
                  <a:gd name="connsiteX58" fmla="*/ 207169 w 1288256"/>
                  <a:gd name="connsiteY58" fmla="*/ 1097757 h 1381125"/>
                  <a:gd name="connsiteX59" fmla="*/ 164306 w 1288256"/>
                  <a:gd name="connsiteY59" fmla="*/ 1085850 h 1381125"/>
                  <a:gd name="connsiteX60" fmla="*/ 119062 w 1288256"/>
                  <a:gd name="connsiteY60" fmla="*/ 1052513 h 1381125"/>
                  <a:gd name="connsiteX61" fmla="*/ 128587 w 1288256"/>
                  <a:gd name="connsiteY61" fmla="*/ 1004888 h 1381125"/>
                  <a:gd name="connsiteX62" fmla="*/ 71437 w 1288256"/>
                  <a:gd name="connsiteY62" fmla="*/ 973932 h 1381125"/>
                  <a:gd name="connsiteX63" fmla="*/ 88106 w 1288256"/>
                  <a:gd name="connsiteY63" fmla="*/ 902494 h 1381125"/>
                  <a:gd name="connsiteX64" fmla="*/ 57150 w 1288256"/>
                  <a:gd name="connsiteY64" fmla="*/ 809625 h 1381125"/>
                  <a:gd name="connsiteX65" fmla="*/ 16669 w 1288256"/>
                  <a:gd name="connsiteY65" fmla="*/ 716757 h 1381125"/>
                  <a:gd name="connsiteX66" fmla="*/ 45244 w 1288256"/>
                  <a:gd name="connsiteY66" fmla="*/ 671513 h 1381125"/>
                  <a:gd name="connsiteX67" fmla="*/ 142875 w 1288256"/>
                  <a:gd name="connsiteY67" fmla="*/ 661988 h 1381125"/>
                  <a:gd name="connsiteX68" fmla="*/ 150019 w 1288256"/>
                  <a:gd name="connsiteY68" fmla="*/ 566738 h 1381125"/>
                  <a:gd name="connsiteX69" fmla="*/ 107156 w 1288256"/>
                  <a:gd name="connsiteY69" fmla="*/ 528638 h 1381125"/>
                  <a:gd name="connsiteX70" fmla="*/ 85725 w 1288256"/>
                  <a:gd name="connsiteY70" fmla="*/ 542925 h 1381125"/>
                  <a:gd name="connsiteX71" fmla="*/ 64294 w 1288256"/>
                  <a:gd name="connsiteY71" fmla="*/ 516732 h 1381125"/>
                  <a:gd name="connsiteX72" fmla="*/ 11906 w 1288256"/>
                  <a:gd name="connsiteY72" fmla="*/ 414338 h 1381125"/>
                  <a:gd name="connsiteX73" fmla="*/ 0 w 1288256"/>
                  <a:gd name="connsiteY73" fmla="*/ 357188 h 1381125"/>
                  <a:gd name="connsiteX74" fmla="*/ 76200 w 1288256"/>
                  <a:gd name="connsiteY74" fmla="*/ 323850 h 1381125"/>
                  <a:gd name="connsiteX75" fmla="*/ 171450 w 1288256"/>
                  <a:gd name="connsiteY75" fmla="*/ 302419 h 1381125"/>
                  <a:gd name="connsiteX76" fmla="*/ 150019 w 1288256"/>
                  <a:gd name="connsiteY76" fmla="*/ 242888 h 1381125"/>
                  <a:gd name="connsiteX77" fmla="*/ 202406 w 1288256"/>
                  <a:gd name="connsiteY77" fmla="*/ 183357 h 1381125"/>
                  <a:gd name="connsiteX78" fmla="*/ 254794 w 1288256"/>
                  <a:gd name="connsiteY78" fmla="*/ 128588 h 1381125"/>
                  <a:gd name="connsiteX79" fmla="*/ 290512 w 1288256"/>
                  <a:gd name="connsiteY79" fmla="*/ 164307 h 1381125"/>
                  <a:gd name="connsiteX80" fmla="*/ 309562 w 1288256"/>
                  <a:gd name="connsiteY80" fmla="*/ 207169 h 1381125"/>
                  <a:gd name="connsiteX81" fmla="*/ 359569 w 1288256"/>
                  <a:gd name="connsiteY81" fmla="*/ 178594 h 1381125"/>
                  <a:gd name="connsiteX82" fmla="*/ 352425 w 1288256"/>
                  <a:gd name="connsiteY82" fmla="*/ 126207 h 1381125"/>
                  <a:gd name="connsiteX83" fmla="*/ 330993 w 1288256"/>
                  <a:gd name="connsiteY83" fmla="*/ 30956 h 1381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1288256" h="1381125">
                    <a:moveTo>
                      <a:pt x="330993" y="30956"/>
                    </a:moveTo>
                    <a:lnTo>
                      <a:pt x="457200" y="0"/>
                    </a:lnTo>
                    <a:lnTo>
                      <a:pt x="471487" y="64294"/>
                    </a:lnTo>
                    <a:lnTo>
                      <a:pt x="566737" y="150019"/>
                    </a:lnTo>
                    <a:lnTo>
                      <a:pt x="659606" y="192882"/>
                    </a:lnTo>
                    <a:lnTo>
                      <a:pt x="738187" y="190500"/>
                    </a:lnTo>
                    <a:lnTo>
                      <a:pt x="766762" y="192882"/>
                    </a:lnTo>
                    <a:lnTo>
                      <a:pt x="847725" y="240507"/>
                    </a:lnTo>
                    <a:lnTo>
                      <a:pt x="966787" y="288132"/>
                    </a:lnTo>
                    <a:lnTo>
                      <a:pt x="926306" y="333375"/>
                    </a:lnTo>
                    <a:lnTo>
                      <a:pt x="942975" y="366713"/>
                    </a:lnTo>
                    <a:lnTo>
                      <a:pt x="940594" y="402432"/>
                    </a:lnTo>
                    <a:lnTo>
                      <a:pt x="873919" y="419100"/>
                    </a:lnTo>
                    <a:lnTo>
                      <a:pt x="869156" y="483394"/>
                    </a:lnTo>
                    <a:lnTo>
                      <a:pt x="890587" y="535782"/>
                    </a:lnTo>
                    <a:lnTo>
                      <a:pt x="928687" y="500063"/>
                    </a:lnTo>
                    <a:lnTo>
                      <a:pt x="952500" y="585788"/>
                    </a:lnTo>
                    <a:lnTo>
                      <a:pt x="914400" y="638175"/>
                    </a:lnTo>
                    <a:lnTo>
                      <a:pt x="959644" y="633413"/>
                    </a:lnTo>
                    <a:lnTo>
                      <a:pt x="1069181" y="604838"/>
                    </a:lnTo>
                    <a:lnTo>
                      <a:pt x="1054894" y="671513"/>
                    </a:lnTo>
                    <a:lnTo>
                      <a:pt x="1028700" y="742950"/>
                    </a:lnTo>
                    <a:lnTo>
                      <a:pt x="995362" y="800100"/>
                    </a:lnTo>
                    <a:lnTo>
                      <a:pt x="978694" y="869157"/>
                    </a:lnTo>
                    <a:lnTo>
                      <a:pt x="1009650" y="942975"/>
                    </a:lnTo>
                    <a:lnTo>
                      <a:pt x="1064419" y="938213"/>
                    </a:lnTo>
                    <a:lnTo>
                      <a:pt x="1062037" y="864394"/>
                    </a:lnTo>
                    <a:lnTo>
                      <a:pt x="1166812" y="942975"/>
                    </a:lnTo>
                    <a:lnTo>
                      <a:pt x="1171575" y="1031082"/>
                    </a:lnTo>
                    <a:lnTo>
                      <a:pt x="1176337" y="1092994"/>
                    </a:lnTo>
                    <a:lnTo>
                      <a:pt x="1238250" y="1114425"/>
                    </a:lnTo>
                    <a:lnTo>
                      <a:pt x="1285875" y="1135857"/>
                    </a:lnTo>
                    <a:lnTo>
                      <a:pt x="1266825" y="1207294"/>
                    </a:lnTo>
                    <a:lnTo>
                      <a:pt x="1288256" y="1266825"/>
                    </a:lnTo>
                    <a:lnTo>
                      <a:pt x="1271587" y="1381125"/>
                    </a:lnTo>
                    <a:lnTo>
                      <a:pt x="1193006" y="1376363"/>
                    </a:lnTo>
                    <a:lnTo>
                      <a:pt x="1157287" y="1323975"/>
                    </a:lnTo>
                    <a:lnTo>
                      <a:pt x="1121569" y="1312069"/>
                    </a:lnTo>
                    <a:lnTo>
                      <a:pt x="1081087" y="1319213"/>
                    </a:lnTo>
                    <a:lnTo>
                      <a:pt x="1045369" y="1300163"/>
                    </a:lnTo>
                    <a:lnTo>
                      <a:pt x="1031081" y="1226344"/>
                    </a:lnTo>
                    <a:lnTo>
                      <a:pt x="981075" y="1245394"/>
                    </a:lnTo>
                    <a:lnTo>
                      <a:pt x="876300" y="1207294"/>
                    </a:lnTo>
                    <a:lnTo>
                      <a:pt x="854869" y="1204913"/>
                    </a:lnTo>
                    <a:lnTo>
                      <a:pt x="809625" y="1171575"/>
                    </a:lnTo>
                    <a:lnTo>
                      <a:pt x="769144" y="1171575"/>
                    </a:lnTo>
                    <a:lnTo>
                      <a:pt x="709612" y="1114425"/>
                    </a:lnTo>
                    <a:lnTo>
                      <a:pt x="676275" y="1145382"/>
                    </a:lnTo>
                    <a:lnTo>
                      <a:pt x="614362" y="1162050"/>
                    </a:lnTo>
                    <a:lnTo>
                      <a:pt x="547687" y="1173957"/>
                    </a:lnTo>
                    <a:lnTo>
                      <a:pt x="531019" y="1138238"/>
                    </a:lnTo>
                    <a:lnTo>
                      <a:pt x="502444" y="1173957"/>
                    </a:lnTo>
                    <a:lnTo>
                      <a:pt x="457200" y="1219200"/>
                    </a:lnTo>
                    <a:lnTo>
                      <a:pt x="335756" y="1273969"/>
                    </a:lnTo>
                    <a:lnTo>
                      <a:pt x="307181" y="1212057"/>
                    </a:lnTo>
                    <a:lnTo>
                      <a:pt x="245269" y="1212057"/>
                    </a:lnTo>
                    <a:lnTo>
                      <a:pt x="269081" y="1157288"/>
                    </a:lnTo>
                    <a:lnTo>
                      <a:pt x="209550" y="1128713"/>
                    </a:lnTo>
                    <a:lnTo>
                      <a:pt x="207169" y="1097757"/>
                    </a:lnTo>
                    <a:lnTo>
                      <a:pt x="164306" y="1085850"/>
                    </a:lnTo>
                    <a:lnTo>
                      <a:pt x="119062" y="1052513"/>
                    </a:lnTo>
                    <a:lnTo>
                      <a:pt x="128587" y="1004888"/>
                    </a:lnTo>
                    <a:lnTo>
                      <a:pt x="71437" y="973932"/>
                    </a:lnTo>
                    <a:lnTo>
                      <a:pt x="88106" y="902494"/>
                    </a:lnTo>
                    <a:lnTo>
                      <a:pt x="57150" y="809625"/>
                    </a:lnTo>
                    <a:lnTo>
                      <a:pt x="16669" y="716757"/>
                    </a:lnTo>
                    <a:lnTo>
                      <a:pt x="45244" y="671513"/>
                    </a:lnTo>
                    <a:lnTo>
                      <a:pt x="142875" y="661988"/>
                    </a:lnTo>
                    <a:lnTo>
                      <a:pt x="150019" y="566738"/>
                    </a:lnTo>
                    <a:lnTo>
                      <a:pt x="107156" y="528638"/>
                    </a:lnTo>
                    <a:lnTo>
                      <a:pt x="85725" y="542925"/>
                    </a:lnTo>
                    <a:lnTo>
                      <a:pt x="64294" y="516732"/>
                    </a:lnTo>
                    <a:lnTo>
                      <a:pt x="11906" y="414338"/>
                    </a:lnTo>
                    <a:lnTo>
                      <a:pt x="0" y="357188"/>
                    </a:lnTo>
                    <a:lnTo>
                      <a:pt x="76200" y="323850"/>
                    </a:lnTo>
                    <a:lnTo>
                      <a:pt x="171450" y="302419"/>
                    </a:lnTo>
                    <a:lnTo>
                      <a:pt x="150019" y="242888"/>
                    </a:lnTo>
                    <a:lnTo>
                      <a:pt x="202406" y="183357"/>
                    </a:lnTo>
                    <a:lnTo>
                      <a:pt x="254794" y="128588"/>
                    </a:lnTo>
                    <a:lnTo>
                      <a:pt x="290512" y="164307"/>
                    </a:lnTo>
                    <a:lnTo>
                      <a:pt x="309562" y="207169"/>
                    </a:lnTo>
                    <a:lnTo>
                      <a:pt x="359569" y="178594"/>
                    </a:lnTo>
                    <a:lnTo>
                      <a:pt x="352425" y="126207"/>
                    </a:lnTo>
                    <a:lnTo>
                      <a:pt x="330993" y="30956"/>
                    </a:lnTo>
                    <a:close/>
                  </a:path>
                </a:pathLst>
              </a:custGeom>
              <a:solidFill>
                <a:srgbClr val="FF0000"/>
              </a:solidFill>
              <a:ln w="9525" cap="flat" cmpd="sng" algn="ctr">
                <a:solidFill>
                  <a:srgbClr val="B2B2B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45720" tIns="45720" rIns="4572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779209" fontAlgn="base"/>
                <a:endParaRPr lang="ru-RU" sz="1100" dirty="0">
                  <a:latin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" name="Группа 22"/>
          <p:cNvGrpSpPr>
            <a:grpSpLocks noChangeAspect="1"/>
          </p:cNvGrpSpPr>
          <p:nvPr/>
        </p:nvGrpSpPr>
        <p:grpSpPr>
          <a:xfrm>
            <a:off x="705148" y="4269517"/>
            <a:ext cx="2741008" cy="545004"/>
            <a:chOff x="829439" y="3470030"/>
            <a:chExt cx="3529911" cy="701864"/>
          </a:xfrm>
        </p:grpSpPr>
        <p:sp>
          <p:nvSpPr>
            <p:cNvPr id="24" name="Прямоугольник 24"/>
            <p:cNvSpPr>
              <a:spLocks noChangeArrowheads="1"/>
            </p:cNvSpPr>
            <p:nvPr/>
          </p:nvSpPr>
          <p:spPr bwMode="auto">
            <a:xfrm>
              <a:off x="1589629" y="3538206"/>
              <a:ext cx="276972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ru-RU" altLang="ru-RU" sz="1600" b="1" dirty="0">
                  <a:latin typeface="+mn-lt"/>
                  <a:ea typeface="Tahoma" pitchFamily="34" charset="0"/>
                  <a:cs typeface="Arial" pitchFamily="34" charset="0"/>
                </a:rPr>
                <a:t>ВРП Великого </a:t>
              </a:r>
              <a:r>
                <a:rPr lang="ru-RU" altLang="ru-RU" sz="1600" b="1" dirty="0" smtClean="0">
                  <a:latin typeface="+mn-lt"/>
                  <a:ea typeface="Tahoma" pitchFamily="34" charset="0"/>
                  <a:cs typeface="Arial" pitchFamily="34" charset="0"/>
                </a:rPr>
                <a:t>Новгорода</a:t>
              </a:r>
              <a:r>
                <a:rPr lang="ru-RU" altLang="ru-RU" sz="1600" b="1" dirty="0">
                  <a:latin typeface="+mn-lt"/>
                  <a:ea typeface="Tahoma" pitchFamily="34" charset="0"/>
                  <a:cs typeface="Arial" pitchFamily="34" charset="0"/>
                </a:rPr>
                <a:t/>
              </a:r>
              <a:br>
                <a:rPr lang="ru-RU" altLang="ru-RU" sz="1600" b="1" dirty="0">
                  <a:latin typeface="+mn-lt"/>
                  <a:ea typeface="Tahoma" pitchFamily="34" charset="0"/>
                  <a:cs typeface="Arial" pitchFamily="34" charset="0"/>
                </a:rPr>
              </a:br>
              <a:r>
                <a:rPr lang="ru-RU" altLang="ru-RU" sz="1600" b="1" dirty="0" smtClean="0">
                  <a:latin typeface="+mn-lt"/>
                  <a:ea typeface="Tahoma" pitchFamily="34" charset="0"/>
                  <a:cs typeface="Arial" pitchFamily="34" charset="0"/>
                </a:rPr>
                <a:t>(</a:t>
              </a:r>
              <a:r>
                <a:rPr lang="ru-RU" altLang="ru-RU" sz="1600" b="1" dirty="0">
                  <a:latin typeface="+mn-lt"/>
                  <a:ea typeface="Tahoma" pitchFamily="34" charset="0"/>
                  <a:cs typeface="Arial" pitchFamily="34" charset="0"/>
                </a:rPr>
                <a:t>млрд. рублей)</a:t>
              </a:r>
            </a:p>
          </p:txBody>
        </p:sp>
        <p:grpSp>
          <p:nvGrpSpPr>
            <p:cNvPr id="7" name="Группа 24"/>
            <p:cNvGrpSpPr/>
            <p:nvPr/>
          </p:nvGrpSpPr>
          <p:grpSpPr>
            <a:xfrm>
              <a:off x="829439" y="3470030"/>
              <a:ext cx="734763" cy="701864"/>
              <a:chOff x="6720586" y="3429000"/>
              <a:chExt cx="989481" cy="889663"/>
            </a:xfrm>
          </p:grpSpPr>
          <p:sp>
            <p:nvSpPr>
              <p:cNvPr id="26" name="Овал 25"/>
              <p:cNvSpPr/>
              <p:nvPr/>
            </p:nvSpPr>
            <p:spPr>
              <a:xfrm>
                <a:off x="6720586" y="3429000"/>
                <a:ext cx="989481" cy="889663"/>
              </a:xfrm>
              <a:prstGeom prst="ellipse">
                <a:avLst/>
              </a:prstGeom>
              <a:ln w="9525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000" b="1" dirty="0">
                    <a:solidFill>
                      <a:schemeClr val="accent2"/>
                    </a:solidFill>
                    <a:latin typeface="Arial Narrow" panose="020B0606020202030204" pitchFamily="34" charset="0"/>
                  </a:rPr>
                  <a:t>ВРП</a:t>
                </a:r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6732000" y="3996000"/>
                <a:ext cx="108000" cy="25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>
                  <a:rot lat="0" lon="0" rev="84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7452000" y="3996000"/>
                <a:ext cx="108000" cy="25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>
                  <a:rot lat="0" lon="0" rev="132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</p:grpSp>
      <p:grpSp>
        <p:nvGrpSpPr>
          <p:cNvPr id="13" name="Группа 32"/>
          <p:cNvGrpSpPr>
            <a:grpSpLocks noChangeAspect="1"/>
          </p:cNvGrpSpPr>
          <p:nvPr/>
        </p:nvGrpSpPr>
        <p:grpSpPr>
          <a:xfrm>
            <a:off x="714348" y="5143512"/>
            <a:ext cx="3253457" cy="669175"/>
            <a:chOff x="829446" y="4764586"/>
            <a:chExt cx="4189851" cy="861774"/>
          </a:xfrm>
        </p:grpSpPr>
        <p:sp>
          <p:nvSpPr>
            <p:cNvPr id="34" name="Прямоугольник 24"/>
            <p:cNvSpPr>
              <a:spLocks noChangeArrowheads="1"/>
            </p:cNvSpPr>
            <p:nvPr/>
          </p:nvSpPr>
          <p:spPr bwMode="auto">
            <a:xfrm>
              <a:off x="1601505" y="4764586"/>
              <a:ext cx="3417792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r>
                <a:rPr lang="ru-RU" altLang="ru-RU" sz="1600" b="1" dirty="0">
                  <a:latin typeface="+mn-lt"/>
                  <a:ea typeface="Tahoma" pitchFamily="34" charset="0"/>
                  <a:cs typeface="Arial" pitchFamily="34" charset="0"/>
                </a:rPr>
                <a:t>Объём </a:t>
              </a:r>
              <a:r>
                <a:rPr lang="ru-RU" altLang="ru-RU" sz="1600" b="1" dirty="0" smtClean="0">
                  <a:latin typeface="+mn-lt"/>
                  <a:ea typeface="Tahoma" pitchFamily="34" charset="0"/>
                  <a:cs typeface="Arial" pitchFamily="34" charset="0"/>
                </a:rPr>
                <a:t>отгруженных товаров </a:t>
              </a:r>
              <a:r>
                <a:rPr lang="ru-RU" altLang="ru-RU" sz="1600" b="1" dirty="0">
                  <a:latin typeface="+mn-lt"/>
                  <a:ea typeface="Tahoma" pitchFamily="34" charset="0"/>
                  <a:cs typeface="Arial" pitchFamily="34" charset="0"/>
                </a:rPr>
                <a:t>промышленного производства</a:t>
              </a:r>
            </a:p>
            <a:p>
              <a:r>
                <a:rPr lang="ru-RU" altLang="ru-RU" sz="1600" b="1" dirty="0">
                  <a:latin typeface="+mn-lt"/>
                  <a:ea typeface="Tahoma" pitchFamily="34" charset="0"/>
                  <a:cs typeface="Arial" pitchFamily="34" charset="0"/>
                </a:rPr>
                <a:t>(млрд. рублей</a:t>
              </a:r>
              <a:r>
                <a:rPr lang="ru-RU" altLang="ru-RU" sz="1600" b="1" dirty="0" smtClean="0">
                  <a:latin typeface="+mn-lt"/>
                  <a:ea typeface="Tahoma" pitchFamily="34" charset="0"/>
                  <a:cs typeface="Arial" pitchFamily="34" charset="0"/>
                </a:rPr>
                <a:t>)</a:t>
              </a:r>
              <a:endParaRPr lang="ru-RU" altLang="ru-RU" sz="1600" b="1" dirty="0">
                <a:latin typeface="+mn-lt"/>
                <a:ea typeface="Tahoma" pitchFamily="34" charset="0"/>
                <a:cs typeface="Arial" pitchFamily="34" charset="0"/>
              </a:endParaRPr>
            </a:p>
          </p:txBody>
        </p:sp>
        <p:grpSp>
          <p:nvGrpSpPr>
            <p:cNvPr id="15" name="Группа 34"/>
            <p:cNvGrpSpPr/>
            <p:nvPr/>
          </p:nvGrpSpPr>
          <p:grpSpPr>
            <a:xfrm>
              <a:off x="829446" y="4806574"/>
              <a:ext cx="722916" cy="701864"/>
              <a:chOff x="-2502172" y="1399268"/>
              <a:chExt cx="772583" cy="772584"/>
            </a:xfrm>
          </p:grpSpPr>
          <p:grpSp>
            <p:nvGrpSpPr>
              <p:cNvPr id="16" name="Группа 35"/>
              <p:cNvGrpSpPr/>
              <p:nvPr/>
            </p:nvGrpSpPr>
            <p:grpSpPr>
              <a:xfrm>
                <a:off x="-2502172" y="1399268"/>
                <a:ext cx="772583" cy="772584"/>
                <a:chOff x="6720589" y="3429000"/>
                <a:chExt cx="889663" cy="889663"/>
              </a:xfrm>
            </p:grpSpPr>
            <p:sp>
              <p:nvSpPr>
                <p:cNvPr id="47" name="Овал 46"/>
                <p:cNvSpPr/>
                <p:nvPr/>
              </p:nvSpPr>
              <p:spPr>
                <a:xfrm>
                  <a:off x="6720589" y="3429000"/>
                  <a:ext cx="889663" cy="889663"/>
                </a:xfrm>
                <a:prstGeom prst="ellipse">
                  <a:avLst/>
                </a:prstGeom>
                <a:ln w="95250"/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 sz="1400" b="1" dirty="0">
                    <a:solidFill>
                      <a:srgbClr val="0070C0"/>
                    </a:solidFill>
                    <a:latin typeface="Arial Narrow" panose="020B0606020202030204" pitchFamily="34" charset="0"/>
                  </a:endParaRPr>
                </a:p>
              </p:txBody>
            </p:sp>
            <p:sp>
              <p:nvSpPr>
                <p:cNvPr id="48" name="Прямоугольник 47"/>
                <p:cNvSpPr/>
                <p:nvPr/>
              </p:nvSpPr>
              <p:spPr>
                <a:xfrm>
                  <a:off x="6732000" y="3996000"/>
                  <a:ext cx="108000" cy="25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scene3d>
                  <a:camera prst="orthographicFront">
                    <a:rot lat="0" lon="0" rev="840000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49" name="Прямоугольник 48"/>
                <p:cNvSpPr/>
                <p:nvPr/>
              </p:nvSpPr>
              <p:spPr>
                <a:xfrm>
                  <a:off x="7452000" y="3996000"/>
                  <a:ext cx="108000" cy="25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scene3d>
                  <a:camera prst="orthographicFront">
                    <a:rot lat="0" lon="0" rev="1320000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grpSp>
            <p:nvGrpSpPr>
              <p:cNvPr id="23" name="Group 9"/>
              <p:cNvGrpSpPr/>
              <p:nvPr/>
            </p:nvGrpSpPr>
            <p:grpSpPr>
              <a:xfrm>
                <a:off x="-2282906" y="1517470"/>
                <a:ext cx="325865" cy="536180"/>
                <a:chOff x="850766" y="5441053"/>
                <a:chExt cx="340628" cy="560470"/>
              </a:xfrm>
              <a:solidFill>
                <a:srgbClr val="0070C0"/>
              </a:solidFill>
            </p:grpSpPr>
            <p:sp>
              <p:nvSpPr>
                <p:cNvPr id="38" name="Freeform 168"/>
                <p:cNvSpPr>
                  <a:spLocks/>
                </p:cNvSpPr>
                <p:nvPr/>
              </p:nvSpPr>
              <p:spPr bwMode="auto">
                <a:xfrm>
                  <a:off x="864826" y="5588679"/>
                  <a:ext cx="86914" cy="173829"/>
                </a:xfrm>
                <a:custGeom>
                  <a:avLst/>
                  <a:gdLst/>
                  <a:ahLst/>
                  <a:cxnLst>
                    <a:cxn ang="0">
                      <a:pos x="272" y="544"/>
                    </a:cxn>
                    <a:cxn ang="0">
                      <a:pos x="0" y="544"/>
                    </a:cxn>
                    <a:cxn ang="0">
                      <a:pos x="43" y="0"/>
                    </a:cxn>
                    <a:cxn ang="0">
                      <a:pos x="226" y="0"/>
                    </a:cxn>
                    <a:cxn ang="0">
                      <a:pos x="272" y="544"/>
                    </a:cxn>
                  </a:cxnLst>
                  <a:rect l="0" t="0" r="r" b="b"/>
                  <a:pathLst>
                    <a:path w="272" h="544">
                      <a:moveTo>
                        <a:pt x="272" y="544"/>
                      </a:moveTo>
                      <a:lnTo>
                        <a:pt x="0" y="544"/>
                      </a:lnTo>
                      <a:lnTo>
                        <a:pt x="43" y="0"/>
                      </a:lnTo>
                      <a:lnTo>
                        <a:pt x="226" y="0"/>
                      </a:lnTo>
                      <a:lnTo>
                        <a:pt x="272" y="5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0">
                  <a:noFill/>
                  <a:prstDash val="solid"/>
                  <a:round/>
                  <a:headEnd/>
                  <a:tailEnd/>
                </a:ln>
                <a:extLst>
                  <a:ext uri="{91240B29-F687-4F45-9708-019B960494DF}">
                    <a14:hiddenLine xmlns:a14="http://schemas.microsoft.com/office/drawing/2010/main" w="0">
                      <a:noFill/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9" name="Freeform 169"/>
                <p:cNvSpPr>
                  <a:spLocks/>
                </p:cNvSpPr>
                <p:nvPr/>
              </p:nvSpPr>
              <p:spPr bwMode="auto">
                <a:xfrm>
                  <a:off x="850766" y="5728637"/>
                  <a:ext cx="340628" cy="272886"/>
                </a:xfrm>
                <a:custGeom>
                  <a:avLst/>
                  <a:gdLst/>
                  <a:ahLst/>
                  <a:cxnLst>
                    <a:cxn ang="0">
                      <a:pos x="1064" y="853"/>
                    </a:cxn>
                    <a:cxn ang="0">
                      <a:pos x="0" y="853"/>
                    </a:cxn>
                    <a:cxn ang="0">
                      <a:pos x="0" y="144"/>
                    </a:cxn>
                    <a:cxn ang="0">
                      <a:pos x="359" y="144"/>
                    </a:cxn>
                    <a:cxn ang="0">
                      <a:pos x="699" y="0"/>
                    </a:cxn>
                    <a:cxn ang="0">
                      <a:pos x="699" y="144"/>
                    </a:cxn>
                    <a:cxn ang="0">
                      <a:pos x="1034" y="0"/>
                    </a:cxn>
                    <a:cxn ang="0">
                      <a:pos x="1064" y="853"/>
                    </a:cxn>
                  </a:cxnLst>
                  <a:rect l="0" t="0" r="r" b="b"/>
                  <a:pathLst>
                    <a:path w="1064" h="853">
                      <a:moveTo>
                        <a:pt x="1064" y="853"/>
                      </a:moveTo>
                      <a:lnTo>
                        <a:pt x="0" y="853"/>
                      </a:lnTo>
                      <a:lnTo>
                        <a:pt x="0" y="144"/>
                      </a:lnTo>
                      <a:lnTo>
                        <a:pt x="359" y="144"/>
                      </a:lnTo>
                      <a:lnTo>
                        <a:pt x="699" y="0"/>
                      </a:lnTo>
                      <a:lnTo>
                        <a:pt x="699" y="144"/>
                      </a:lnTo>
                      <a:lnTo>
                        <a:pt x="1034" y="0"/>
                      </a:lnTo>
                      <a:lnTo>
                        <a:pt x="1064" y="853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0">
                  <a:noFill/>
                  <a:prstDash val="solid"/>
                  <a:round/>
                  <a:headEnd/>
                  <a:tailEnd/>
                </a:ln>
                <a:extLst>
                  <a:ext uri="{91240B29-F687-4F45-9708-019B960494DF}">
                    <a14:hiddenLine xmlns:a14="http://schemas.microsoft.com/office/drawing/2010/main" w="0">
                      <a:noFill/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0" name="Rectangle 170"/>
                <p:cNvSpPr>
                  <a:spLocks noChangeArrowheads="1"/>
                </p:cNvSpPr>
                <p:nvPr/>
              </p:nvSpPr>
              <p:spPr bwMode="auto">
                <a:xfrm>
                  <a:off x="926177" y="5823859"/>
                  <a:ext cx="63908" cy="29398"/>
                </a:xfrm>
                <a:prstGeom prst="rect">
                  <a:avLst/>
                </a:prstGeom>
                <a:solidFill>
                  <a:srgbClr val="FF0000"/>
                </a:solidFill>
                <a:ln w="0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1" name="Rectangle 171"/>
                <p:cNvSpPr>
                  <a:spLocks noChangeArrowheads="1"/>
                </p:cNvSpPr>
                <p:nvPr/>
              </p:nvSpPr>
              <p:spPr bwMode="auto">
                <a:xfrm>
                  <a:off x="1010535" y="5823859"/>
                  <a:ext cx="63269" cy="29398"/>
                </a:xfrm>
                <a:prstGeom prst="rect">
                  <a:avLst/>
                </a:prstGeom>
                <a:solidFill>
                  <a:srgbClr val="FF0000"/>
                </a:solidFill>
                <a:ln w="0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2" name="Rectangle 172"/>
                <p:cNvSpPr>
                  <a:spLocks noChangeArrowheads="1"/>
                </p:cNvSpPr>
                <p:nvPr/>
              </p:nvSpPr>
              <p:spPr bwMode="auto">
                <a:xfrm>
                  <a:off x="1094254" y="5823859"/>
                  <a:ext cx="63908" cy="29398"/>
                </a:xfrm>
                <a:prstGeom prst="rect">
                  <a:avLst/>
                </a:prstGeom>
                <a:solidFill>
                  <a:srgbClr val="FF0000"/>
                </a:solidFill>
                <a:ln w="0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3" name="Rectangle 173"/>
                <p:cNvSpPr>
                  <a:spLocks noChangeArrowheads="1"/>
                </p:cNvSpPr>
                <p:nvPr/>
              </p:nvSpPr>
              <p:spPr bwMode="auto">
                <a:xfrm>
                  <a:off x="926177" y="5873707"/>
                  <a:ext cx="63908" cy="46013"/>
                </a:xfrm>
                <a:prstGeom prst="rect">
                  <a:avLst/>
                </a:prstGeom>
                <a:solidFill>
                  <a:srgbClr val="FF0000"/>
                </a:solidFill>
                <a:ln w="0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4" name="Rectangle 174"/>
                <p:cNvSpPr>
                  <a:spLocks noChangeArrowheads="1"/>
                </p:cNvSpPr>
                <p:nvPr/>
              </p:nvSpPr>
              <p:spPr bwMode="auto">
                <a:xfrm>
                  <a:off x="1010535" y="5873707"/>
                  <a:ext cx="63269" cy="46013"/>
                </a:xfrm>
                <a:prstGeom prst="rect">
                  <a:avLst/>
                </a:prstGeom>
                <a:solidFill>
                  <a:srgbClr val="FF0000"/>
                </a:solidFill>
                <a:ln w="0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5" name="Rectangle 175"/>
                <p:cNvSpPr>
                  <a:spLocks noChangeArrowheads="1"/>
                </p:cNvSpPr>
                <p:nvPr/>
              </p:nvSpPr>
              <p:spPr bwMode="auto">
                <a:xfrm>
                  <a:off x="1094254" y="5873707"/>
                  <a:ext cx="63908" cy="46013"/>
                </a:xfrm>
                <a:prstGeom prst="rect">
                  <a:avLst/>
                </a:prstGeom>
                <a:solidFill>
                  <a:srgbClr val="FF0000"/>
                </a:solidFill>
                <a:ln w="0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46" name="Freeform 176"/>
                <p:cNvSpPr>
                  <a:spLocks/>
                </p:cNvSpPr>
                <p:nvPr/>
              </p:nvSpPr>
              <p:spPr bwMode="auto">
                <a:xfrm>
                  <a:off x="868660" y="5441053"/>
                  <a:ext cx="220482" cy="134206"/>
                </a:xfrm>
                <a:custGeom>
                  <a:avLst/>
                  <a:gdLst/>
                  <a:ahLst/>
                  <a:cxnLst>
                    <a:cxn ang="0">
                      <a:pos x="494" y="0"/>
                    </a:cxn>
                    <a:cxn ang="0">
                      <a:pos x="450" y="4"/>
                    </a:cxn>
                    <a:cxn ang="0">
                      <a:pos x="411" y="16"/>
                    </a:cxn>
                    <a:cxn ang="0">
                      <a:pos x="375" y="34"/>
                    </a:cxn>
                    <a:cxn ang="0">
                      <a:pos x="345" y="58"/>
                    </a:cxn>
                    <a:cxn ang="0">
                      <a:pos x="321" y="87"/>
                    </a:cxn>
                    <a:cxn ang="0">
                      <a:pos x="295" y="80"/>
                    </a:cxn>
                    <a:cxn ang="0">
                      <a:pos x="268" y="78"/>
                    </a:cxn>
                    <a:cxn ang="0">
                      <a:pos x="228" y="82"/>
                    </a:cxn>
                    <a:cxn ang="0">
                      <a:pos x="194" y="97"/>
                    </a:cxn>
                    <a:cxn ang="0">
                      <a:pos x="164" y="117"/>
                    </a:cxn>
                    <a:cxn ang="0">
                      <a:pos x="142" y="147"/>
                    </a:cxn>
                    <a:cxn ang="0">
                      <a:pos x="127" y="179"/>
                    </a:cxn>
                    <a:cxn ang="0">
                      <a:pos x="123" y="217"/>
                    </a:cxn>
                    <a:cxn ang="0">
                      <a:pos x="123" y="222"/>
                    </a:cxn>
                    <a:cxn ang="0">
                      <a:pos x="117" y="222"/>
                    </a:cxn>
                    <a:cxn ang="0">
                      <a:pos x="79" y="226"/>
                    </a:cxn>
                    <a:cxn ang="0">
                      <a:pos x="47" y="240"/>
                    </a:cxn>
                    <a:cxn ang="0">
                      <a:pos x="23" y="262"/>
                    </a:cxn>
                    <a:cxn ang="0">
                      <a:pos x="6" y="290"/>
                    </a:cxn>
                    <a:cxn ang="0">
                      <a:pos x="0" y="322"/>
                    </a:cxn>
                    <a:cxn ang="0">
                      <a:pos x="6" y="354"/>
                    </a:cxn>
                    <a:cxn ang="0">
                      <a:pos x="23" y="381"/>
                    </a:cxn>
                    <a:cxn ang="0">
                      <a:pos x="47" y="403"/>
                    </a:cxn>
                    <a:cxn ang="0">
                      <a:pos x="79" y="417"/>
                    </a:cxn>
                    <a:cxn ang="0">
                      <a:pos x="117" y="421"/>
                    </a:cxn>
                    <a:cxn ang="0">
                      <a:pos x="154" y="417"/>
                    </a:cxn>
                    <a:cxn ang="0">
                      <a:pos x="188" y="401"/>
                    </a:cxn>
                    <a:cxn ang="0">
                      <a:pos x="212" y="379"/>
                    </a:cxn>
                    <a:cxn ang="0">
                      <a:pos x="228" y="350"/>
                    </a:cxn>
                    <a:cxn ang="0">
                      <a:pos x="268" y="356"/>
                    </a:cxn>
                    <a:cxn ang="0">
                      <a:pos x="303" y="352"/>
                    </a:cxn>
                    <a:cxn ang="0">
                      <a:pos x="335" y="340"/>
                    </a:cxn>
                    <a:cxn ang="0">
                      <a:pos x="363" y="320"/>
                    </a:cxn>
                    <a:cxn ang="0">
                      <a:pos x="387" y="294"/>
                    </a:cxn>
                    <a:cxn ang="0">
                      <a:pos x="418" y="310"/>
                    </a:cxn>
                    <a:cxn ang="0">
                      <a:pos x="456" y="318"/>
                    </a:cxn>
                    <a:cxn ang="0">
                      <a:pos x="494" y="322"/>
                    </a:cxn>
                    <a:cxn ang="0">
                      <a:pos x="540" y="318"/>
                    </a:cxn>
                    <a:cxn ang="0">
                      <a:pos x="579" y="306"/>
                    </a:cxn>
                    <a:cxn ang="0">
                      <a:pos x="617" y="286"/>
                    </a:cxn>
                    <a:cxn ang="0">
                      <a:pos x="647" y="262"/>
                    </a:cxn>
                    <a:cxn ang="0">
                      <a:pos x="669" y="232"/>
                    </a:cxn>
                    <a:cxn ang="0">
                      <a:pos x="685" y="199"/>
                    </a:cxn>
                    <a:cxn ang="0">
                      <a:pos x="688" y="161"/>
                    </a:cxn>
                    <a:cxn ang="0">
                      <a:pos x="685" y="123"/>
                    </a:cxn>
                    <a:cxn ang="0">
                      <a:pos x="669" y="89"/>
                    </a:cxn>
                    <a:cxn ang="0">
                      <a:pos x="647" y="60"/>
                    </a:cxn>
                    <a:cxn ang="0">
                      <a:pos x="617" y="36"/>
                    </a:cxn>
                    <a:cxn ang="0">
                      <a:pos x="579" y="16"/>
                    </a:cxn>
                    <a:cxn ang="0">
                      <a:pos x="540" y="4"/>
                    </a:cxn>
                    <a:cxn ang="0">
                      <a:pos x="494" y="0"/>
                    </a:cxn>
                  </a:cxnLst>
                  <a:rect l="0" t="0" r="r" b="b"/>
                  <a:pathLst>
                    <a:path w="688" h="421">
                      <a:moveTo>
                        <a:pt x="494" y="0"/>
                      </a:moveTo>
                      <a:lnTo>
                        <a:pt x="450" y="4"/>
                      </a:lnTo>
                      <a:lnTo>
                        <a:pt x="411" y="16"/>
                      </a:lnTo>
                      <a:lnTo>
                        <a:pt x="375" y="34"/>
                      </a:lnTo>
                      <a:lnTo>
                        <a:pt x="345" y="58"/>
                      </a:lnTo>
                      <a:lnTo>
                        <a:pt x="321" y="87"/>
                      </a:lnTo>
                      <a:lnTo>
                        <a:pt x="295" y="80"/>
                      </a:lnTo>
                      <a:lnTo>
                        <a:pt x="268" y="78"/>
                      </a:lnTo>
                      <a:lnTo>
                        <a:pt x="228" y="82"/>
                      </a:lnTo>
                      <a:lnTo>
                        <a:pt x="194" y="97"/>
                      </a:lnTo>
                      <a:lnTo>
                        <a:pt x="164" y="117"/>
                      </a:lnTo>
                      <a:lnTo>
                        <a:pt x="142" y="147"/>
                      </a:lnTo>
                      <a:lnTo>
                        <a:pt x="127" y="179"/>
                      </a:lnTo>
                      <a:lnTo>
                        <a:pt x="123" y="217"/>
                      </a:lnTo>
                      <a:lnTo>
                        <a:pt x="123" y="222"/>
                      </a:lnTo>
                      <a:lnTo>
                        <a:pt x="117" y="222"/>
                      </a:lnTo>
                      <a:lnTo>
                        <a:pt x="79" y="226"/>
                      </a:lnTo>
                      <a:lnTo>
                        <a:pt x="47" y="240"/>
                      </a:lnTo>
                      <a:lnTo>
                        <a:pt x="23" y="262"/>
                      </a:lnTo>
                      <a:lnTo>
                        <a:pt x="6" y="290"/>
                      </a:lnTo>
                      <a:lnTo>
                        <a:pt x="0" y="322"/>
                      </a:lnTo>
                      <a:lnTo>
                        <a:pt x="6" y="354"/>
                      </a:lnTo>
                      <a:lnTo>
                        <a:pt x="23" y="381"/>
                      </a:lnTo>
                      <a:lnTo>
                        <a:pt x="47" y="403"/>
                      </a:lnTo>
                      <a:lnTo>
                        <a:pt x="79" y="417"/>
                      </a:lnTo>
                      <a:lnTo>
                        <a:pt x="117" y="421"/>
                      </a:lnTo>
                      <a:lnTo>
                        <a:pt x="154" y="417"/>
                      </a:lnTo>
                      <a:lnTo>
                        <a:pt x="188" y="401"/>
                      </a:lnTo>
                      <a:lnTo>
                        <a:pt x="212" y="379"/>
                      </a:lnTo>
                      <a:lnTo>
                        <a:pt x="228" y="350"/>
                      </a:lnTo>
                      <a:lnTo>
                        <a:pt x="268" y="356"/>
                      </a:lnTo>
                      <a:lnTo>
                        <a:pt x="303" y="352"/>
                      </a:lnTo>
                      <a:lnTo>
                        <a:pt x="335" y="340"/>
                      </a:lnTo>
                      <a:lnTo>
                        <a:pt x="363" y="320"/>
                      </a:lnTo>
                      <a:lnTo>
                        <a:pt x="387" y="294"/>
                      </a:lnTo>
                      <a:lnTo>
                        <a:pt x="418" y="310"/>
                      </a:lnTo>
                      <a:lnTo>
                        <a:pt x="456" y="318"/>
                      </a:lnTo>
                      <a:lnTo>
                        <a:pt x="494" y="322"/>
                      </a:lnTo>
                      <a:lnTo>
                        <a:pt x="540" y="318"/>
                      </a:lnTo>
                      <a:lnTo>
                        <a:pt x="579" y="306"/>
                      </a:lnTo>
                      <a:lnTo>
                        <a:pt x="617" y="286"/>
                      </a:lnTo>
                      <a:lnTo>
                        <a:pt x="647" y="262"/>
                      </a:lnTo>
                      <a:lnTo>
                        <a:pt x="669" y="232"/>
                      </a:lnTo>
                      <a:lnTo>
                        <a:pt x="685" y="199"/>
                      </a:lnTo>
                      <a:lnTo>
                        <a:pt x="688" y="161"/>
                      </a:lnTo>
                      <a:lnTo>
                        <a:pt x="685" y="123"/>
                      </a:lnTo>
                      <a:lnTo>
                        <a:pt x="669" y="89"/>
                      </a:lnTo>
                      <a:lnTo>
                        <a:pt x="647" y="60"/>
                      </a:lnTo>
                      <a:lnTo>
                        <a:pt x="617" y="36"/>
                      </a:lnTo>
                      <a:lnTo>
                        <a:pt x="579" y="16"/>
                      </a:lnTo>
                      <a:lnTo>
                        <a:pt x="540" y="4"/>
                      </a:lnTo>
                      <a:lnTo>
                        <a:pt x="494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0">
                  <a:noFill/>
                  <a:prstDash val="solid"/>
                  <a:round/>
                  <a:headEnd/>
                  <a:tailEnd/>
                </a:ln>
                <a:extLst>
                  <a:ext uri="{91240B29-F687-4F45-9708-019B960494DF}">
                    <a14:hiddenLine xmlns:a14="http://schemas.microsoft.com/office/drawing/2010/main" w="0">
                      <a:noFill/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</p:grpSp>
      </p:grpSp>
      <p:grpSp>
        <p:nvGrpSpPr>
          <p:cNvPr id="25" name="Группа 49"/>
          <p:cNvGrpSpPr>
            <a:grpSpLocks noChangeAspect="1"/>
          </p:cNvGrpSpPr>
          <p:nvPr/>
        </p:nvGrpSpPr>
        <p:grpSpPr>
          <a:xfrm>
            <a:off x="734844" y="2439652"/>
            <a:ext cx="2817937" cy="545004"/>
            <a:chOff x="811638" y="880144"/>
            <a:chExt cx="3628981" cy="701864"/>
          </a:xfrm>
        </p:grpSpPr>
        <p:grpSp>
          <p:nvGrpSpPr>
            <p:cNvPr id="33" name="Группа 53"/>
            <p:cNvGrpSpPr/>
            <p:nvPr/>
          </p:nvGrpSpPr>
          <p:grpSpPr>
            <a:xfrm>
              <a:off x="811638" y="880144"/>
              <a:ext cx="720279" cy="701864"/>
              <a:chOff x="6720589" y="3429000"/>
              <a:chExt cx="889663" cy="889663"/>
            </a:xfrm>
          </p:grpSpPr>
          <p:sp>
            <p:nvSpPr>
              <p:cNvPr id="55" name="Овал 54"/>
              <p:cNvSpPr/>
              <p:nvPr/>
            </p:nvSpPr>
            <p:spPr>
              <a:xfrm>
                <a:off x="6720589" y="3429000"/>
                <a:ext cx="889663" cy="889663"/>
              </a:xfrm>
              <a:prstGeom prst="ellipse">
                <a:avLst/>
              </a:prstGeom>
              <a:ln w="9525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6" name="Прямоугольник 55"/>
              <p:cNvSpPr/>
              <p:nvPr/>
            </p:nvSpPr>
            <p:spPr>
              <a:xfrm>
                <a:off x="6732000" y="3996000"/>
                <a:ext cx="108000" cy="25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>
                  <a:rot lat="0" lon="0" rev="84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>
                <a:off x="7452000" y="3996000"/>
                <a:ext cx="108000" cy="25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>
                  <a:rot lat="0" lon="0" rev="132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52" name="Прямоугольник 51"/>
            <p:cNvSpPr/>
            <p:nvPr/>
          </p:nvSpPr>
          <p:spPr>
            <a:xfrm>
              <a:off x="1577755" y="914586"/>
              <a:ext cx="286286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600" b="1" dirty="0">
                  <a:ea typeface="Tahoma" pitchFamily="34" charset="0"/>
                  <a:cs typeface="Arial" pitchFamily="34" charset="0"/>
                </a:rPr>
                <a:t>Численность</a:t>
              </a:r>
              <a:r>
                <a:rPr lang="en-US" altLang="ru-RU" sz="1600" b="1" dirty="0">
                  <a:ea typeface="Tahoma" pitchFamily="34" charset="0"/>
                  <a:cs typeface="Arial" pitchFamily="34" charset="0"/>
                </a:rPr>
                <a:t> </a:t>
              </a:r>
              <a:r>
                <a:rPr lang="ru-RU" altLang="ru-RU" sz="1600" b="1" dirty="0">
                  <a:ea typeface="Tahoma" pitchFamily="34" charset="0"/>
                  <a:cs typeface="Arial" pitchFamily="34" charset="0"/>
                </a:rPr>
                <a:t>населения</a:t>
              </a:r>
            </a:p>
            <a:p>
              <a:r>
                <a:rPr lang="ru-RU" altLang="ru-RU" sz="1600" b="1" dirty="0">
                  <a:ea typeface="Tahoma" pitchFamily="34" charset="0"/>
                  <a:cs typeface="Arial" pitchFamily="34" charset="0"/>
                </a:rPr>
                <a:t>(тыс. человек)</a:t>
              </a:r>
            </a:p>
          </p:txBody>
        </p:sp>
      </p:grpSp>
      <p:sp>
        <p:nvSpPr>
          <p:cNvPr id="130" name="CustomShape 1"/>
          <p:cNvSpPr/>
          <p:nvPr/>
        </p:nvSpPr>
        <p:spPr>
          <a:xfrm>
            <a:off x="308762" y="6461066"/>
            <a:ext cx="3500739" cy="1916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endParaRPr lang="ru-RU" sz="12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mbria"/>
              <a:ea typeface="DejaVu Sans"/>
            </a:endParaRPr>
          </a:p>
        </p:txBody>
      </p:sp>
      <p:sp>
        <p:nvSpPr>
          <p:cNvPr id="131" name="CustomShape 2"/>
          <p:cNvSpPr/>
          <p:nvPr/>
        </p:nvSpPr>
        <p:spPr>
          <a:xfrm>
            <a:off x="8416304" y="6416343"/>
            <a:ext cx="323846" cy="21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endParaRPr lang="ru-RU" sz="1600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66" name="Таблица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864612"/>
              </p:ext>
            </p:extLst>
          </p:nvPr>
        </p:nvGraphicFramePr>
        <p:xfrm>
          <a:off x="4714876" y="2643182"/>
          <a:ext cx="1497705" cy="3649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7705"/>
              </a:tblGrid>
              <a:tr h="9030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2200" b="1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224,9</a:t>
                      </a:r>
                    </a:p>
                  </a:txBody>
                  <a:tcPr/>
                </a:tc>
              </a:tr>
              <a:tr h="8671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2200" b="1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93,7</a:t>
                      </a:r>
                    </a:p>
                  </a:txBody>
                  <a:tcPr/>
                </a:tc>
              </a:tr>
              <a:tr h="939448">
                <a:tc>
                  <a:txBody>
                    <a:bodyPr/>
                    <a:lstStyle/>
                    <a:p>
                      <a:pPr algn="ctr"/>
                      <a:r>
                        <a:rPr lang="ru-RU" sz="2200" b="1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207,5</a:t>
                      </a:r>
                    </a:p>
                  </a:txBody>
                  <a:tcPr/>
                </a:tc>
              </a:tr>
              <a:tr h="9394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200" b="1" kern="1200" dirty="0" smtClean="0">
                          <a:solidFill>
                            <a:schemeClr val="accent2"/>
                          </a:solidFill>
                          <a:latin typeface="+mn-lt"/>
                          <a:ea typeface="+mn-ea"/>
                          <a:cs typeface="+mn-cs"/>
                        </a:rPr>
                        <a:t>257,3</a:t>
                      </a: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0" name="Группа 2"/>
          <p:cNvGrpSpPr/>
          <p:nvPr/>
        </p:nvGrpSpPr>
        <p:grpSpPr>
          <a:xfrm>
            <a:off x="6143650" y="2500306"/>
            <a:ext cx="2316795" cy="3521895"/>
            <a:chOff x="6870431" y="1550358"/>
            <a:chExt cx="2172711" cy="3478751"/>
          </a:xfrm>
        </p:grpSpPr>
        <p:sp>
          <p:nvSpPr>
            <p:cNvPr id="11" name="TextBox 10"/>
            <p:cNvSpPr txBox="1"/>
            <p:nvPr/>
          </p:nvSpPr>
          <p:spPr>
            <a:xfrm>
              <a:off x="7692535" y="1694331"/>
              <a:ext cx="1279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200" b="1" dirty="0" smtClean="0">
                  <a:solidFill>
                    <a:schemeClr val="accent2"/>
                  </a:solidFill>
                </a:rPr>
                <a:t>38,4%</a:t>
              </a:r>
              <a:endParaRPr lang="ru-RU" sz="2200" b="1" dirty="0">
                <a:solidFill>
                  <a:schemeClr val="accent2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870431" y="1550358"/>
              <a:ext cx="119012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400" dirty="0"/>
                <a:t>Доля в областной численности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25012" y="2595632"/>
              <a:ext cx="1279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200" b="1" dirty="0" smtClean="0">
                  <a:solidFill>
                    <a:schemeClr val="accent2"/>
                  </a:solidFill>
                </a:rPr>
                <a:t>0,2%</a:t>
              </a:r>
              <a:endParaRPr lang="ru-RU" sz="2200" b="1" dirty="0">
                <a:solidFill>
                  <a:schemeClr val="accent2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52217" y="2471737"/>
              <a:ext cx="1108342" cy="75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400" dirty="0"/>
                <a:t>Доля в площади области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763991" y="3459306"/>
              <a:ext cx="1279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200" b="1" dirty="0" smtClean="0">
                  <a:solidFill>
                    <a:schemeClr val="accent2"/>
                  </a:solidFill>
                </a:rPr>
                <a:t>65,3%</a:t>
              </a:r>
              <a:endParaRPr lang="ru-RU" sz="2200" b="1" dirty="0">
                <a:solidFill>
                  <a:schemeClr val="accent2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952217" y="3355164"/>
              <a:ext cx="1108342" cy="75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400" dirty="0"/>
                <a:t>Вклад в</a:t>
              </a:r>
              <a:br>
                <a:rPr lang="ru-RU" sz="1400" dirty="0"/>
              </a:br>
              <a:r>
                <a:rPr lang="ru-RU" sz="1400" dirty="0"/>
                <a:t>ВРП</a:t>
              </a:r>
              <a:br>
                <a:rPr lang="ru-RU" sz="1400" dirty="0"/>
              </a:br>
              <a:r>
                <a:rPr lang="ru-RU" sz="1400" dirty="0"/>
                <a:t>области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763991" y="4364045"/>
              <a:ext cx="12791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200" b="1" dirty="0" smtClean="0">
                  <a:solidFill>
                    <a:schemeClr val="accent2"/>
                  </a:solidFill>
                </a:rPr>
                <a:t>71,7%</a:t>
              </a:r>
              <a:endParaRPr lang="ru-RU" sz="2200" b="1" dirty="0">
                <a:solidFill>
                  <a:schemeClr val="accent2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952217" y="4275560"/>
              <a:ext cx="1108342" cy="75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400" dirty="0"/>
                <a:t>Доля в</a:t>
              </a:r>
              <a:br>
                <a:rPr lang="ru-RU" sz="1400" dirty="0"/>
              </a:br>
              <a:r>
                <a:rPr lang="ru-RU" sz="1400" dirty="0"/>
                <a:t>областном объёме</a:t>
              </a:r>
            </a:p>
          </p:txBody>
        </p:sp>
      </p:grpSp>
      <p:sp>
        <p:nvSpPr>
          <p:cNvPr id="4" name="AutoShape 9" descr="https://thumbs.dreamstime.com/z/collection-family-icons-logo-239357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6" t="40772" r="58212" b="49822"/>
          <a:stretch/>
        </p:blipFill>
        <p:spPr bwMode="auto">
          <a:xfrm>
            <a:off x="857224" y="2571744"/>
            <a:ext cx="341037" cy="253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" name="Прямоугольник 68"/>
          <p:cNvSpPr/>
          <p:nvPr/>
        </p:nvSpPr>
        <p:spPr>
          <a:xfrm>
            <a:off x="285720" y="1000108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Является центром одного из самых динамично развивающихся регионов, занимает ведущую позицию в экономическом потенциале Новгородской области а промышленность - самый динамичный сектор экономики:</a:t>
            </a:r>
            <a:endParaRPr lang="ru-RU" dirty="0"/>
          </a:p>
        </p:txBody>
      </p:sp>
      <p:sp>
        <p:nvSpPr>
          <p:cNvPr id="70" name="Прямоугольник 69"/>
          <p:cNvSpPr/>
          <p:nvPr/>
        </p:nvSpPr>
        <p:spPr>
          <a:xfrm>
            <a:off x="357158" y="357166"/>
            <a:ext cx="8501122" cy="40011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 smtClean="0"/>
              <a:t>Великий Новгород – административный центр Новгородской области</a:t>
            </a:r>
            <a:endParaRPr lang="ru-RU" sz="2000" b="1" dirty="0"/>
          </a:p>
        </p:txBody>
      </p:sp>
      <p:sp>
        <p:nvSpPr>
          <p:cNvPr id="109" name="CustomShape 6"/>
          <p:cNvSpPr/>
          <p:nvPr/>
        </p:nvSpPr>
        <p:spPr>
          <a:xfrm>
            <a:off x="8501090" y="6429396"/>
            <a:ext cx="379080" cy="24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2600">
              <a:lnSpc>
                <a:spcPct val="100000"/>
              </a:lnSpc>
            </a:pPr>
            <a:endParaRPr lang="ru-RU" sz="1800" b="0" strike="noStrike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72400" y="623700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4</a:t>
            </a:r>
            <a:endParaRPr lang="ru-RU" dirty="0"/>
          </a:p>
        </p:txBody>
      </p:sp>
      <p:pic>
        <p:nvPicPr>
          <p:cNvPr id="62" name="Picture 4" descr="Z:\Брендбук Великий Новгород - Родина России\ВЕЛИКИЙ НОВГОРОД логотип\logo_gradient.ep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575" y="6055931"/>
            <a:ext cx="744018" cy="74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345971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308762" y="6461066"/>
            <a:ext cx="3500739" cy="1916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131" name="CustomShape 2"/>
          <p:cNvSpPr/>
          <p:nvPr/>
        </p:nvSpPr>
        <p:spPr>
          <a:xfrm>
            <a:off x="8416304" y="6416343"/>
            <a:ext cx="323846" cy="21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AutoShape 9" descr="https://thumbs.dreamstime.com/z/collection-family-icons-logo-239357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CustomShape 6"/>
          <p:cNvSpPr/>
          <p:nvPr/>
        </p:nvSpPr>
        <p:spPr>
          <a:xfrm>
            <a:off x="8501090" y="6429396"/>
            <a:ext cx="379080" cy="24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26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/ </a:t>
            </a:r>
            <a:fld id="{CBAC39B3-DE7A-4744-A353-9B0CA8403BEB}" type="slidenum">
              <a:rPr lang="ru-RU" sz="1600" b="1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pPr marL="12600">
                <a:lnSpc>
                  <a:spcPct val="100000"/>
                </a:lnSpc>
              </a:pPr>
              <a:t>5</a:t>
            </a:fld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"/>
            <a:ext cx="9144000" cy="684847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57158" y="357166"/>
            <a:ext cx="8501122" cy="40011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 smtClean="0"/>
              <a:t>Транспортная доступность</a:t>
            </a:r>
            <a:endParaRPr lang="ru-RU" sz="2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14282" y="928670"/>
            <a:ext cx="850112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32000">
              <a:spcAft>
                <a:spcPts val="600"/>
              </a:spcAft>
            </a:pPr>
            <a:r>
              <a:rPr lang="ru-RU" dirty="0" smtClean="0"/>
              <a:t>	</a:t>
            </a:r>
            <a:r>
              <a:rPr lang="ru-RU" sz="1600" dirty="0" smtClean="0"/>
              <a:t>Через территорию области проходят основные автомобильные, железнодорожные, воздушные и водные транспортные магистрали, связывающие Санкт-Петербург и Москву. Тем самым обеспечены практически все способы перемещения людей и товаров, что особенно выгодно для работы на этих двух крупнейших российских рынках, а также торговли с западными областями России, Беларусью, странами Балтии и другими зарубежными странами через порты Петербурга и Финляндии. </a:t>
            </a:r>
            <a:endParaRPr lang="ru-RU" dirty="0"/>
          </a:p>
        </p:txBody>
      </p:sp>
      <p:pic>
        <p:nvPicPr>
          <p:cNvPr id="17" name="Picture 2" descr="C:\Documents and Settings\mmb\Рабочий стол\земляк\карта.png"/>
          <p:cNvPicPr>
            <a:picLocks noChangeAspect="1" noChangeArrowheads="1"/>
          </p:cNvPicPr>
          <p:nvPr/>
        </p:nvPicPr>
        <p:blipFill>
          <a:blip r:embed="rId4" cstate="print">
            <a:lum bright="-26000"/>
          </a:blip>
          <a:srcRect r="6897"/>
          <a:stretch>
            <a:fillRect/>
          </a:stretch>
        </p:blipFill>
        <p:spPr bwMode="auto">
          <a:xfrm>
            <a:off x="4203700" y="2500306"/>
            <a:ext cx="4940300" cy="373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accent1">
                <a:lumMod val="60000"/>
                <a:lumOff val="40000"/>
              </a:schemeClr>
            </a:outerShdw>
          </a:effectLst>
        </p:spPr>
      </p:pic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285720" y="3357562"/>
            <a:ext cx="435771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Calibri" pitchFamily="34" charset="0"/>
              </a:rPr>
              <a:t>Расстояния от Великого Новгорода до:</a:t>
            </a:r>
          </a:p>
          <a:p>
            <a:r>
              <a:rPr lang="ru-RU" dirty="0">
                <a:latin typeface="Calibri" pitchFamily="34" charset="0"/>
              </a:rPr>
              <a:t>морского порта </a:t>
            </a:r>
            <a:endParaRPr lang="ru-RU" dirty="0" smtClean="0">
              <a:latin typeface="Calibri" pitchFamily="34" charset="0"/>
            </a:endParaRPr>
          </a:p>
          <a:p>
            <a:r>
              <a:rPr lang="ru-RU" dirty="0" smtClean="0">
                <a:latin typeface="Calibri" pitchFamily="34" charset="0"/>
              </a:rPr>
              <a:t>Санкт-Петербурга</a:t>
            </a:r>
            <a:r>
              <a:rPr lang="ru-RU" dirty="0">
                <a:latin typeface="Calibri" pitchFamily="34" charset="0"/>
              </a:rPr>
              <a:t>: </a:t>
            </a:r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186</a:t>
            </a:r>
            <a:r>
              <a:rPr lang="ru-RU" dirty="0">
                <a:latin typeface="Calibri" pitchFamily="34" charset="0"/>
              </a:rPr>
              <a:t> км </a:t>
            </a:r>
            <a:br>
              <a:rPr lang="ru-RU" dirty="0">
                <a:latin typeface="Calibri" pitchFamily="34" charset="0"/>
              </a:rPr>
            </a:br>
            <a:r>
              <a:rPr lang="ru-RU" dirty="0">
                <a:latin typeface="Calibri" pitchFamily="34" charset="0"/>
              </a:rPr>
              <a:t>грузового аэропорта </a:t>
            </a:r>
            <a:endParaRPr lang="ru-RU" dirty="0" smtClean="0">
              <a:latin typeface="Calibri" pitchFamily="34" charset="0"/>
            </a:endParaRPr>
          </a:p>
          <a:p>
            <a:r>
              <a:rPr lang="ru-RU" dirty="0" smtClean="0">
                <a:latin typeface="Calibri" pitchFamily="34" charset="0"/>
              </a:rPr>
              <a:t>Шереметьево </a:t>
            </a:r>
            <a:r>
              <a:rPr lang="ru-RU" dirty="0">
                <a:latin typeface="Calibri" pitchFamily="34" charset="0"/>
              </a:rPr>
              <a:t>(Москва): </a:t>
            </a:r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524</a:t>
            </a:r>
            <a:r>
              <a:rPr lang="ru-RU" dirty="0">
                <a:latin typeface="Calibri" pitchFamily="34" charset="0"/>
              </a:rPr>
              <a:t> км </a:t>
            </a:r>
          </a:p>
          <a:p>
            <a:r>
              <a:rPr lang="ru-RU" dirty="0">
                <a:latin typeface="Calibri" pitchFamily="34" charset="0"/>
              </a:rPr>
              <a:t>границы с Финляндией: </a:t>
            </a:r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420</a:t>
            </a:r>
            <a:r>
              <a:rPr lang="ru-RU" dirty="0">
                <a:latin typeface="Calibri" pitchFamily="34" charset="0"/>
              </a:rPr>
              <a:t> км </a:t>
            </a:r>
            <a:br>
              <a:rPr lang="ru-RU" dirty="0">
                <a:latin typeface="Calibri" pitchFamily="34" charset="0"/>
              </a:rPr>
            </a:br>
            <a:r>
              <a:rPr lang="ru-RU" dirty="0">
                <a:latin typeface="Calibri" pitchFamily="34" charset="0"/>
              </a:rPr>
              <a:t>границы с Эстонией: </a:t>
            </a:r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320</a:t>
            </a:r>
            <a:r>
              <a:rPr lang="ru-RU" dirty="0">
                <a:latin typeface="Calibri" pitchFamily="34" charset="0"/>
              </a:rPr>
              <a:t> км </a:t>
            </a:r>
            <a:br>
              <a:rPr lang="ru-RU" dirty="0">
                <a:latin typeface="Calibri" pitchFamily="34" charset="0"/>
              </a:rPr>
            </a:br>
            <a:r>
              <a:rPr lang="ru-RU" dirty="0">
                <a:latin typeface="Calibri" pitchFamily="34" charset="0"/>
              </a:rPr>
              <a:t>границы с Латвией: </a:t>
            </a:r>
            <a:r>
              <a:rPr lang="ru-RU" b="1" dirty="0">
                <a:solidFill>
                  <a:srgbClr val="C00000"/>
                </a:solidFill>
                <a:latin typeface="Calibri" pitchFamily="34" charset="0"/>
              </a:rPr>
              <a:t>310</a:t>
            </a:r>
            <a:r>
              <a:rPr lang="ru-RU" dirty="0">
                <a:latin typeface="Calibri" pitchFamily="34" charset="0"/>
              </a:rPr>
              <a:t> км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72400" y="623700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</a:t>
            </a:r>
            <a:endParaRPr lang="ru-RU" dirty="0"/>
          </a:p>
        </p:txBody>
      </p:sp>
      <p:pic>
        <p:nvPicPr>
          <p:cNvPr id="21" name="Picture 4" descr="Z:\Брендбук Великий Новгород - Родина России\ВЕЛИКИЙ НОВГОРОД логотип\logo_gradient.ep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575" y="6055931"/>
            <a:ext cx="744018" cy="74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345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308762" y="6461066"/>
            <a:ext cx="3500739" cy="1916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endParaRPr lang="ru-RU" sz="12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mbria"/>
              <a:ea typeface="DejaVu Sans"/>
            </a:endParaRPr>
          </a:p>
        </p:txBody>
      </p:sp>
      <p:sp>
        <p:nvSpPr>
          <p:cNvPr id="131" name="CustomShape 2"/>
          <p:cNvSpPr/>
          <p:nvPr/>
        </p:nvSpPr>
        <p:spPr>
          <a:xfrm>
            <a:off x="8416304" y="6416343"/>
            <a:ext cx="323846" cy="21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AutoShape 9" descr="https://thumbs.dreamstime.com/z/collection-family-icons-logo-239357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CustomShape 6"/>
          <p:cNvSpPr/>
          <p:nvPr/>
        </p:nvSpPr>
        <p:spPr>
          <a:xfrm>
            <a:off x="8501090" y="6429396"/>
            <a:ext cx="379080" cy="24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26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/ </a:t>
            </a:r>
            <a:fld id="{CBAC39B3-DE7A-4744-A353-9B0CA8403BEB}" type="slidenum">
              <a:rPr lang="ru-RU" sz="1600" b="1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pPr marL="12600">
                <a:lnSpc>
                  <a:spcPct val="100000"/>
                </a:lnSpc>
              </a:pPr>
              <a:t>6</a:t>
            </a:fld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"/>
            <a:ext cx="9144000" cy="6853237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57158" y="357166"/>
            <a:ext cx="8501122" cy="40011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 smtClean="0"/>
              <a:t>Резерв мощностей</a:t>
            </a:r>
            <a:endParaRPr lang="ru-RU" sz="20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7158" y="1071546"/>
            <a:ext cx="8572560" cy="4920717"/>
          </a:xfrm>
          <a:prstGeom prst="rect">
            <a:avLst/>
          </a:prstGeom>
        </p:spPr>
        <p:txBody>
          <a:bodyPr wrap="square" lIns="80147" tIns="40074" rIns="80147" bIns="40074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dirty="0" smtClean="0"/>
              <a:t>ЭЛЕКТРОСНАБЖЕНИЕ – </a:t>
            </a:r>
            <a:r>
              <a:rPr lang="ru-RU" sz="2100" dirty="0">
                <a:solidFill>
                  <a:srgbClr val="C00000"/>
                </a:solidFill>
              </a:rPr>
              <a:t>59,2</a:t>
            </a:r>
            <a:r>
              <a:rPr lang="ru-RU" sz="21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dirty="0"/>
              <a:t>МВТ</a:t>
            </a:r>
          </a:p>
          <a:p>
            <a:pPr>
              <a:lnSpc>
                <a:spcPct val="150000"/>
              </a:lnSpc>
              <a:defRPr/>
            </a:pPr>
            <a:r>
              <a:rPr lang="ru-RU" dirty="0" smtClean="0"/>
              <a:t>ТЕПЛОСНАБЖЕНИЕ -  </a:t>
            </a:r>
            <a:r>
              <a:rPr lang="ru-RU" sz="2100" dirty="0">
                <a:solidFill>
                  <a:srgbClr val="C00000"/>
                </a:solidFill>
              </a:rPr>
              <a:t>409,42</a:t>
            </a:r>
            <a:r>
              <a:rPr lang="ru-RU" dirty="0" smtClean="0"/>
              <a:t> ГКАЛ/ЧАС</a:t>
            </a:r>
          </a:p>
          <a:p>
            <a:pPr>
              <a:lnSpc>
                <a:spcPct val="150000"/>
              </a:lnSpc>
              <a:defRPr/>
            </a:pPr>
            <a:r>
              <a:rPr lang="ru-RU" dirty="0" smtClean="0"/>
              <a:t>ВОДОСНАБЖЕНИЕ – </a:t>
            </a:r>
            <a:r>
              <a:rPr lang="ru-RU" sz="2100" dirty="0">
                <a:solidFill>
                  <a:srgbClr val="C00000"/>
                </a:solidFill>
              </a:rPr>
              <a:t>60 - 70 </a:t>
            </a:r>
            <a:r>
              <a:rPr lang="ru-RU" dirty="0" smtClean="0"/>
              <a:t>ТЫС.КУБ.М/СУТКИ</a:t>
            </a:r>
          </a:p>
          <a:p>
            <a:pPr>
              <a:spcBef>
                <a:spcPts val="1052"/>
              </a:spcBef>
              <a:defRPr/>
            </a:pPr>
            <a:r>
              <a:rPr lang="ru-RU" dirty="0" smtClean="0"/>
              <a:t>ВОДООТВЕДЕНИЕ:</a:t>
            </a:r>
          </a:p>
          <a:p>
            <a:pPr>
              <a:defRPr/>
            </a:pPr>
            <a:r>
              <a:rPr lang="ru-RU" dirty="0" smtClean="0"/>
              <a:t>ХОЗЯЙСТВЕННО-БЫТОВОЕ - </a:t>
            </a:r>
            <a:r>
              <a:rPr lang="ru-RU" sz="2100" dirty="0">
                <a:solidFill>
                  <a:srgbClr val="C00000"/>
                </a:solidFill>
              </a:rPr>
              <a:t>80 - 100 </a:t>
            </a:r>
            <a:r>
              <a:rPr lang="ru-RU" dirty="0" smtClean="0"/>
              <a:t>ТЫС.КУБ.М/СУТКИ</a:t>
            </a:r>
          </a:p>
          <a:p>
            <a:pPr>
              <a:defRPr/>
            </a:pPr>
            <a:r>
              <a:rPr lang="ru-RU" dirty="0" smtClean="0"/>
              <a:t>ЛИВНЕВОЕ - </a:t>
            </a:r>
            <a:r>
              <a:rPr lang="ru-RU" sz="2100" dirty="0">
                <a:solidFill>
                  <a:srgbClr val="C00000"/>
                </a:solidFill>
              </a:rPr>
              <a:t>10</a:t>
            </a:r>
            <a:r>
              <a:rPr lang="ru-RU" dirty="0" smtClean="0"/>
              <a:t> ТЫС.КУБ.М/СУТКИ</a:t>
            </a:r>
          </a:p>
          <a:p>
            <a:pPr>
              <a:spcBef>
                <a:spcPts val="1052"/>
              </a:spcBef>
              <a:defRPr/>
            </a:pPr>
            <a:r>
              <a:rPr lang="ru-RU" dirty="0" smtClean="0"/>
              <a:t>ГАЗОСНАБЖЕНИЕ – </a:t>
            </a:r>
            <a:r>
              <a:rPr lang="ru-RU" sz="2100" dirty="0" smtClean="0">
                <a:solidFill>
                  <a:srgbClr val="C00000"/>
                </a:solidFill>
              </a:rPr>
              <a:t>51,98</a:t>
            </a:r>
            <a:r>
              <a:rPr lang="ru-RU" dirty="0" smtClean="0"/>
              <a:t> МЛН. КУБ.М</a:t>
            </a:r>
          </a:p>
          <a:p>
            <a:pPr>
              <a:spcBef>
                <a:spcPts val="1052"/>
              </a:spcBef>
              <a:defRPr/>
            </a:pPr>
            <a:endParaRPr lang="ru-RU" dirty="0" smtClean="0">
              <a:latin typeface="Arial Narrow" pitchFamily="34" charset="0"/>
            </a:endParaRPr>
          </a:p>
          <a:p>
            <a:pPr>
              <a:spcBef>
                <a:spcPts val="1052"/>
              </a:spcBef>
              <a:defRPr/>
            </a:pPr>
            <a:endParaRPr lang="ru-RU" dirty="0" smtClean="0">
              <a:latin typeface="Arial Narrow" pitchFamily="34" charset="0"/>
            </a:endParaRPr>
          </a:p>
          <a:p>
            <a:pPr algn="just">
              <a:spcBef>
                <a:spcPts val="1052"/>
              </a:spcBef>
              <a:defRPr/>
            </a:pPr>
            <a:endParaRPr lang="ru-RU" sz="1600" dirty="0" smtClean="0"/>
          </a:p>
          <a:p>
            <a:pPr algn="just">
              <a:spcBef>
                <a:spcPts val="1052"/>
              </a:spcBef>
              <a:defRPr/>
            </a:pPr>
            <a:r>
              <a:rPr lang="ru-RU" sz="1600" dirty="0" smtClean="0"/>
              <a:t>Новые объекты на территории Великого Новгорода в полной мере  могут быть обеспечены тепловой и электрической энергией, природным газом, водоснабжением и водоотведением.</a:t>
            </a:r>
          </a:p>
        </p:txBody>
      </p:sp>
      <p:pic>
        <p:nvPicPr>
          <p:cNvPr id="16" name="Рисунок 6" descr="С районами.jpg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saturation sat="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305" t="2646" r="25201" b="1283"/>
          <a:stretch>
            <a:fillRect/>
          </a:stretch>
        </p:blipFill>
        <p:spPr bwMode="auto">
          <a:xfrm>
            <a:off x="5940152" y="1071546"/>
            <a:ext cx="2918128" cy="4098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Z:\Брендбук Великий Новгород - Родина России\ВЕЛИКИЙ НОВГОРОД логотип\logo_gradient.ep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5575" y="6055931"/>
            <a:ext cx="744018" cy="74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8172400" y="623700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345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9" descr="https://thumbs.dreamstime.com/z/collection-family-icons-logo-239357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357158" y="1142984"/>
            <a:ext cx="85011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defTabSz="432000"/>
            <a:r>
              <a:rPr lang="ru-RU" sz="1600" dirty="0">
                <a:latin typeface="Calibri" pitchFamily="34" charset="0"/>
              </a:rPr>
              <a:t>	</a:t>
            </a:r>
            <a:r>
              <a:rPr lang="ru-RU" sz="1600" dirty="0" smtClean="0"/>
              <a:t>	</a:t>
            </a:r>
            <a:endParaRPr lang="ru-RU" sz="1600" dirty="0" smtClean="0">
              <a:latin typeface="Calibri" pitchFamily="34" charset="0"/>
            </a:endParaRPr>
          </a:p>
          <a:p>
            <a:pPr indent="-285750" defTabSz="432000"/>
            <a:endParaRPr lang="ru-RU" sz="1600" dirty="0" smtClean="0">
              <a:latin typeface="Calibri" pitchFamily="34" charset="0"/>
            </a:endParaRPr>
          </a:p>
          <a:p>
            <a:pPr indent="-285750" defTabSz="432000"/>
            <a:endParaRPr lang="ru-RU" sz="1600" dirty="0" smtClean="0">
              <a:latin typeface="Calibri" pitchFamily="34" charset="0"/>
            </a:endParaRPr>
          </a:p>
        </p:txBody>
      </p:sp>
      <p:sp>
        <p:nvSpPr>
          <p:cNvPr id="11" name="CustomShape 6"/>
          <p:cNvSpPr/>
          <p:nvPr/>
        </p:nvSpPr>
        <p:spPr>
          <a:xfrm>
            <a:off x="8501090" y="6429396"/>
            <a:ext cx="379080" cy="24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26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/ </a:t>
            </a:r>
            <a:fld id="{CBAC39B3-DE7A-4744-A353-9B0CA8403BEB}" type="slidenum">
              <a:rPr lang="ru-RU" sz="1600" b="1" strike="noStrike" spc="-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pPr marL="12600">
                <a:lnSpc>
                  <a:spcPct val="100000"/>
                </a:lnSpc>
              </a:pPr>
              <a:t>7</a:t>
            </a:fld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"/>
            <a:ext cx="9144000" cy="6848475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57158" y="357166"/>
            <a:ext cx="8501122" cy="40011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 smtClean="0"/>
              <a:t>Инвестиционный потенциал</a:t>
            </a:r>
            <a:endParaRPr lang="ru-RU" sz="20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65973" y="915534"/>
            <a:ext cx="860733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32000"/>
            <a:r>
              <a:rPr lang="ru-RU" sz="1600" dirty="0" smtClean="0">
                <a:latin typeface="Calibri" pitchFamily="34" charset="0"/>
              </a:rPr>
              <a:t>На территории Великого Новгорода расположена 51 инвестиционная площадка:</a:t>
            </a:r>
            <a:endParaRPr lang="ru-RU" sz="1600" dirty="0">
              <a:latin typeface="Calibri" pitchFamily="34" charset="0"/>
            </a:endParaRPr>
          </a:p>
          <a:p>
            <a:r>
              <a:rPr lang="ru-RU" sz="1600" dirty="0"/>
              <a:t> </a:t>
            </a:r>
            <a:r>
              <a:rPr lang="ru-RU" sz="1600" dirty="0" smtClean="0"/>
              <a:t>       29 </a:t>
            </a:r>
            <a:r>
              <a:rPr lang="ru-RU" sz="1600" dirty="0"/>
              <a:t>площадок для размещения промышленного производства, </a:t>
            </a:r>
            <a:endParaRPr lang="ru-RU" sz="1600" dirty="0" smtClean="0"/>
          </a:p>
          <a:p>
            <a:r>
              <a:rPr lang="ru-RU" sz="1600" dirty="0" smtClean="0"/>
              <a:t>        7 площадок </a:t>
            </a:r>
            <a:r>
              <a:rPr lang="ru-RU" sz="1600" dirty="0"/>
              <a:t>под жилищное строительство, </a:t>
            </a:r>
            <a:endParaRPr lang="ru-RU" sz="1600" dirty="0" smtClean="0"/>
          </a:p>
          <a:p>
            <a:r>
              <a:rPr lang="ru-RU" sz="1600" dirty="0" smtClean="0"/>
              <a:t>        6 площадок </a:t>
            </a:r>
            <a:r>
              <a:rPr lang="ru-RU" sz="1600" dirty="0"/>
              <a:t>под туризм и рекреационную деятельность, </a:t>
            </a:r>
            <a:endParaRPr lang="ru-RU" sz="1600" dirty="0" smtClean="0"/>
          </a:p>
          <a:p>
            <a:r>
              <a:rPr lang="ru-RU" sz="1600" dirty="0" smtClean="0"/>
              <a:t>        9 </a:t>
            </a:r>
            <a:r>
              <a:rPr lang="ru-RU" sz="1600" dirty="0"/>
              <a:t>площадок для размещения административных торговых зданий.</a:t>
            </a:r>
          </a:p>
          <a:p>
            <a:r>
              <a:rPr lang="ru-RU" sz="1600" dirty="0" smtClean="0"/>
              <a:t>        4 </a:t>
            </a:r>
            <a:r>
              <a:rPr lang="ru-RU" sz="1600" dirty="0"/>
              <a:t>площадки находятся в муниципальной собственности, </a:t>
            </a:r>
          </a:p>
          <a:p>
            <a:r>
              <a:rPr lang="ru-RU" sz="1600" dirty="0" smtClean="0"/>
              <a:t>        25 площадок </a:t>
            </a:r>
            <a:r>
              <a:rPr lang="ru-RU" sz="1600" dirty="0"/>
              <a:t>- в частной собственности, </a:t>
            </a:r>
          </a:p>
          <a:p>
            <a:r>
              <a:rPr lang="ru-RU" sz="1600" dirty="0" smtClean="0"/>
              <a:t>        22 </a:t>
            </a:r>
            <a:r>
              <a:rPr lang="ru-RU" sz="1600" dirty="0"/>
              <a:t>площадок – на землях, государственная собственность на которых не разграничена.</a:t>
            </a:r>
            <a:endParaRPr lang="ru-RU" sz="1600" dirty="0" smtClean="0">
              <a:latin typeface="Calibri" pitchFamily="34" charset="0"/>
            </a:endParaRPr>
          </a:p>
          <a:p>
            <a:pPr algn="just" defTabSz="432000"/>
            <a:r>
              <a:rPr lang="ru-RU" sz="1600" dirty="0" smtClean="0"/>
              <a:t>На 27 инвестиционных площадках имеются </a:t>
            </a:r>
            <a:r>
              <a:rPr lang="ru-RU" sz="1600" dirty="0"/>
              <a:t>здания и сооружения (площадки </a:t>
            </a:r>
            <a:r>
              <a:rPr lang="ru-RU" sz="1600" dirty="0" err="1"/>
              <a:t>brownfield</a:t>
            </a:r>
            <a:r>
              <a:rPr lang="ru-RU" sz="1600" dirty="0"/>
              <a:t>), </a:t>
            </a:r>
          </a:p>
          <a:p>
            <a:r>
              <a:rPr lang="ru-RU" sz="1600" dirty="0" smtClean="0"/>
              <a:t>24 площадки </a:t>
            </a:r>
            <a:r>
              <a:rPr lang="ru-RU" sz="1600" dirty="0"/>
              <a:t>свободны от застройки (площадки </a:t>
            </a:r>
            <a:r>
              <a:rPr lang="ru-RU" sz="1600" dirty="0" err="1"/>
              <a:t>greenfield</a:t>
            </a:r>
            <a:r>
              <a:rPr lang="ru-RU" sz="1600" dirty="0" smtClean="0"/>
              <a:t>).</a:t>
            </a:r>
            <a:endParaRPr lang="ru-RU" sz="1600" dirty="0" smtClean="0">
              <a:latin typeface="Calibri" pitchFamily="34" charset="0"/>
            </a:endParaRPr>
          </a:p>
          <a:p>
            <a:pPr algn="just" defTabSz="432000"/>
            <a:r>
              <a:rPr lang="ru-RU" sz="1600" dirty="0" smtClean="0">
                <a:latin typeface="Calibri" pitchFamily="34" charset="0"/>
              </a:rPr>
              <a:t>	Преимуществом территории является: </a:t>
            </a:r>
          </a:p>
          <a:p>
            <a:pPr lvl="0" algn="just" defTabSz="432000"/>
            <a:r>
              <a:rPr lang="ru-RU" sz="1600" dirty="0" smtClean="0">
                <a:latin typeface="Calibri" pitchFamily="34" charset="0"/>
              </a:rPr>
              <a:t>	высокая логистическая доступность территории, в том числе и в связи с введением участка трассы М-11, расположенным на территории Новгородской области; </a:t>
            </a:r>
          </a:p>
          <a:p>
            <a:pPr lvl="0" algn="just" defTabSz="432000"/>
            <a:r>
              <a:rPr lang="ru-RU" sz="1600" dirty="0" smtClean="0">
                <a:latin typeface="Calibri" pitchFamily="34" charset="0"/>
              </a:rPr>
              <a:t>	обеспеченность ресурсами;</a:t>
            </a:r>
          </a:p>
          <a:p>
            <a:pPr indent="-285750" defTabSz="432000"/>
            <a:r>
              <a:rPr lang="ru-RU" sz="1600" dirty="0" smtClean="0">
                <a:latin typeface="Calibri" pitchFamily="34" charset="0"/>
              </a:rPr>
              <a:t>	 льготы для развития бизнеса;</a:t>
            </a:r>
          </a:p>
          <a:p>
            <a:pPr indent="-285750" defTabSz="432000"/>
            <a:r>
              <a:rPr lang="ru-RU" sz="1600" dirty="0" smtClean="0">
                <a:latin typeface="Calibri" pitchFamily="34" charset="0"/>
              </a:rPr>
              <a:t>	развитая инфраструктура;</a:t>
            </a:r>
          </a:p>
          <a:p>
            <a:pPr indent="-285750" defTabSz="432000"/>
            <a:r>
              <a:rPr lang="ru-RU" sz="1600" dirty="0">
                <a:latin typeface="Calibri" pitchFamily="34" charset="0"/>
              </a:rPr>
              <a:t>	</a:t>
            </a:r>
            <a:r>
              <a:rPr lang="ru-RU" sz="1600" dirty="0" smtClean="0">
                <a:latin typeface="Calibri" pitchFamily="34" charset="0"/>
              </a:rPr>
              <a:t>обеспечение поддержки инвестиционного проекта институтами развития.</a:t>
            </a:r>
          </a:p>
          <a:p>
            <a:pPr indent="-285750" defTabSz="432000"/>
            <a:endParaRPr lang="ru-RU" sz="1600" dirty="0" smtClean="0">
              <a:latin typeface="Calibri" pitchFamily="34" charset="0"/>
            </a:endParaRPr>
          </a:p>
          <a:p>
            <a:pPr indent="-285750" defTabSz="432000"/>
            <a:r>
              <a:rPr lang="ru-RU" sz="1600" dirty="0" smtClean="0">
                <a:latin typeface="Calibri" pitchFamily="34" charset="0"/>
              </a:rPr>
              <a:t>В </a:t>
            </a:r>
            <a:r>
              <a:rPr lang="ru-RU" sz="1600" dirty="0">
                <a:latin typeface="Calibri" pitchFamily="34" charset="0"/>
              </a:rPr>
              <a:t>настоящее время на территории Великого Новгорода реализуются </a:t>
            </a:r>
            <a:r>
              <a:rPr lang="ru-RU" sz="1600" dirty="0" smtClean="0">
                <a:latin typeface="Calibri" pitchFamily="34" charset="0"/>
              </a:rPr>
              <a:t>2</a:t>
            </a:r>
            <a:r>
              <a:rPr lang="en-US" sz="1600" dirty="0" smtClean="0">
                <a:latin typeface="Calibri" pitchFamily="34" charset="0"/>
              </a:rPr>
              <a:t>4</a:t>
            </a:r>
            <a:r>
              <a:rPr lang="ru-RU" sz="1600" dirty="0" smtClean="0">
                <a:latin typeface="Calibri" pitchFamily="34" charset="0"/>
              </a:rPr>
              <a:t> проект</a:t>
            </a:r>
            <a:r>
              <a:rPr lang="en-US" sz="1600" dirty="0" smtClean="0">
                <a:latin typeface="Calibri" pitchFamily="34" charset="0"/>
              </a:rPr>
              <a:t>f</a:t>
            </a:r>
            <a:r>
              <a:rPr lang="ru-RU" sz="1600" dirty="0" smtClean="0">
                <a:latin typeface="Calibri" pitchFamily="34" charset="0"/>
              </a:rPr>
              <a:t> </a:t>
            </a:r>
            <a:r>
              <a:rPr lang="ru-RU" sz="1600" dirty="0">
                <a:latin typeface="Calibri" pitchFamily="34" charset="0"/>
              </a:rPr>
              <a:t>частных инвесторов с объемом инвестиций более 39,5 млрд. рублей.</a:t>
            </a:r>
          </a:p>
          <a:p>
            <a:pPr indent="-285750" defTabSz="432000"/>
            <a:endParaRPr lang="ru-RU" sz="1600" dirty="0" smtClean="0">
              <a:latin typeface="Calibri" pitchFamily="34" charset="0"/>
            </a:endParaRPr>
          </a:p>
          <a:p>
            <a:pPr indent="-285750" defTabSz="432000"/>
            <a:r>
              <a:rPr lang="ru-RU" sz="1600" dirty="0">
                <a:latin typeface="Calibri" pitchFamily="34" charset="0"/>
              </a:rPr>
              <a:t>	</a:t>
            </a:r>
            <a:r>
              <a:rPr lang="ru-RU" sz="1600" dirty="0" smtClean="0"/>
              <a:t>	</a:t>
            </a:r>
            <a:endParaRPr lang="ru-RU" sz="1600" dirty="0" smtClean="0">
              <a:latin typeface="Calibri" pitchFamily="34" charset="0"/>
            </a:endParaRPr>
          </a:p>
          <a:p>
            <a:pPr indent="-285750" defTabSz="432000"/>
            <a:endParaRPr lang="ru-RU" sz="1600" dirty="0" smtClean="0"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72400" y="623700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pic>
        <p:nvPicPr>
          <p:cNvPr id="16" name="Picture 4" descr="Z:\Брендбук Великий Новгород - Родина России\ВЕЛИКИЙ НОВГОРОД логотип\logo_gradient.ep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575" y="6055931"/>
            <a:ext cx="744018" cy="74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345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1172039548"/>
              </p:ext>
            </p:extLst>
          </p:nvPr>
        </p:nvGraphicFramePr>
        <p:xfrm>
          <a:off x="142844" y="0"/>
          <a:ext cx="8787115" cy="591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0" name="CustomShape 1"/>
          <p:cNvSpPr/>
          <p:nvPr/>
        </p:nvSpPr>
        <p:spPr>
          <a:xfrm>
            <a:off x="308762" y="6461066"/>
            <a:ext cx="3500739" cy="1916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r>
              <a:rPr lang="ru-RU" sz="1200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АДМИНИСТРАЦИЯ  ВЕЛИКОГО  НОВГОРОДА</a:t>
            </a:r>
          </a:p>
        </p:txBody>
      </p:sp>
      <p:sp>
        <p:nvSpPr>
          <p:cNvPr id="131" name="CustomShape 2"/>
          <p:cNvSpPr/>
          <p:nvPr/>
        </p:nvSpPr>
        <p:spPr>
          <a:xfrm>
            <a:off x="8416304" y="6416343"/>
            <a:ext cx="323846" cy="21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r>
              <a:rPr lang="ru-RU" sz="1400" b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/8</a:t>
            </a:r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Скругленный прямоугольник 4"/>
          <p:cNvSpPr/>
          <p:nvPr/>
        </p:nvSpPr>
        <p:spPr>
          <a:xfrm>
            <a:off x="2195961" y="3204467"/>
            <a:ext cx="6921995" cy="7538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endParaRPr lang="ru-RU" sz="1400" kern="1200" dirty="0" smtClea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8762" y="35332"/>
            <a:ext cx="4488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РЕАЛИЗУЕМЫЕ ИНВЕСТИЦОННЫЕ ПРОЕКТЫ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8172400" y="623700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8</a:t>
            </a:r>
            <a:endParaRPr lang="ru-RU" dirty="0"/>
          </a:p>
        </p:txBody>
      </p:sp>
      <p:pic>
        <p:nvPicPr>
          <p:cNvPr id="25" name="Picture 4" descr="Z:\Брендбук Великий Новгород - Родина России\ВЕЛИКИЙ НОВГОРОД логотип\logo_gradient.ep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55575" y="6055931"/>
            <a:ext cx="744018" cy="74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357158" y="357166"/>
            <a:ext cx="8501122" cy="40011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/>
              <a:t>Р</a:t>
            </a:r>
            <a:r>
              <a:rPr lang="ru-RU" sz="2000" b="1" dirty="0" smtClean="0"/>
              <a:t>еализуемые инвестиционные проекты</a:t>
            </a:r>
            <a:endParaRPr lang="ru-RU" sz="2000" b="1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62388"/>
            <a:ext cx="2843886" cy="2037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293096"/>
            <a:ext cx="2843886" cy="20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61049" y="1762388"/>
            <a:ext cx="29778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Garamond" panose="02020404030301010803" pitchFamily="18" charset="0"/>
              </a:rPr>
              <a:t>ПАО «АКРОН</a:t>
            </a:r>
            <a:r>
              <a:rPr lang="ru-RU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»</a:t>
            </a:r>
            <a:endParaRPr lang="en-US" b="1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ru-RU" sz="3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sz="1400" dirty="0">
                <a:solidFill>
                  <a:schemeClr val="bg1"/>
                </a:solidFill>
                <a:latin typeface="Garamond" panose="02020404030301010803" pitchFamily="18" charset="0"/>
              </a:rPr>
              <a:t>Увеличение мощности агрегатов</a:t>
            </a:r>
          </a:p>
          <a:p>
            <a:r>
              <a:rPr lang="ru-RU" sz="1400" dirty="0">
                <a:solidFill>
                  <a:schemeClr val="bg1"/>
                </a:solidFill>
                <a:latin typeface="Garamond" panose="02020404030301010803" pitchFamily="18" charset="0"/>
              </a:rPr>
              <a:t>«Аммиак – 2» и «Аммиак – 3»</a:t>
            </a:r>
          </a:p>
          <a:p>
            <a:r>
              <a:rPr lang="ru-RU" sz="1400" dirty="0">
                <a:solidFill>
                  <a:schemeClr val="bg1"/>
                </a:solidFill>
                <a:latin typeface="Garamond" panose="02020404030301010803" pitchFamily="18" charset="0"/>
              </a:rPr>
              <a:t>Строительство нового агрегата</a:t>
            </a:r>
          </a:p>
          <a:p>
            <a:r>
              <a:rPr lang="ru-RU" sz="1400" dirty="0">
                <a:solidFill>
                  <a:schemeClr val="bg1"/>
                </a:solidFill>
                <a:latin typeface="Garamond" panose="02020404030301010803" pitchFamily="18" charset="0"/>
              </a:rPr>
              <a:t>карбамида №7 </a:t>
            </a:r>
            <a:r>
              <a:rPr lang="ru-RU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мощностью</a:t>
            </a:r>
            <a:r>
              <a:rPr lang="en-US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endParaRPr lang="ru-RU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3100 </a:t>
            </a:r>
            <a:r>
              <a:rPr lang="ru-RU" sz="1400" dirty="0">
                <a:solidFill>
                  <a:schemeClr val="bg1"/>
                </a:solidFill>
                <a:latin typeface="Garamond" panose="02020404030301010803" pitchFamily="18" charset="0"/>
              </a:rPr>
              <a:t>т/</a:t>
            </a:r>
            <a:r>
              <a:rPr lang="ru-RU" sz="1400" dirty="0" err="1">
                <a:solidFill>
                  <a:schemeClr val="bg1"/>
                </a:solidFill>
                <a:latin typeface="Garamond" panose="02020404030301010803" pitchFamily="18" charset="0"/>
              </a:rPr>
              <a:t>сут</a:t>
            </a:r>
            <a:r>
              <a:rPr lang="ru-RU" sz="1400" dirty="0">
                <a:solidFill>
                  <a:schemeClr val="bg1"/>
                </a:solidFill>
                <a:latin typeface="Garamond" panose="02020404030301010803" pitchFamily="18" charset="0"/>
              </a:rPr>
              <a:t>, установки </a:t>
            </a:r>
            <a:r>
              <a:rPr lang="ru-RU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гранулирования</a:t>
            </a:r>
            <a:r>
              <a:rPr lang="en-US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карбамида </a:t>
            </a:r>
            <a:r>
              <a:rPr lang="ru-RU" sz="1400" dirty="0">
                <a:solidFill>
                  <a:schemeClr val="bg1"/>
                </a:solidFill>
                <a:latin typeface="Garamond" panose="02020404030301010803" pitchFamily="18" charset="0"/>
              </a:rPr>
              <a:t>№</a:t>
            </a:r>
            <a:r>
              <a:rPr lang="ru-RU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2</a:t>
            </a:r>
          </a:p>
          <a:p>
            <a:endParaRPr lang="ru-RU" sz="3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29,2 млрд </a:t>
            </a:r>
            <a:r>
              <a:rPr lang="ru-RU" b="1" dirty="0">
                <a:solidFill>
                  <a:schemeClr val="bg1"/>
                </a:solidFill>
                <a:latin typeface="Garamond" panose="02020404030301010803" pitchFamily="18" charset="0"/>
              </a:rPr>
              <a:t>₽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762"/>
          <a:stretch/>
        </p:blipFill>
        <p:spPr>
          <a:xfrm>
            <a:off x="3023397" y="1769542"/>
            <a:ext cx="2880320" cy="2024171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090487" y="4293096"/>
            <a:ext cx="31148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АО «ОКБ ПЛАНЕТА»</a:t>
            </a:r>
            <a:endParaRPr lang="en-US" b="1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ru-RU" sz="10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Техническое перевооружение производства</a:t>
            </a:r>
            <a:endParaRPr lang="en-US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sz="10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endParaRPr lang="ru-RU" sz="10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826 млн </a:t>
            </a:r>
            <a:r>
              <a:rPr lang="ru-RU" b="1" dirty="0">
                <a:solidFill>
                  <a:schemeClr val="bg1"/>
                </a:solidFill>
                <a:latin typeface="Garamond" panose="02020404030301010803" pitchFamily="18" charset="0"/>
              </a:rPr>
              <a:t>₽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034907" y="1786960"/>
            <a:ext cx="333083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ПАО «АКРОН»</a:t>
            </a:r>
            <a:endParaRPr lang="en-US" b="1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ru-RU" sz="10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Реконструкция гостиницы «Акрон»</a:t>
            </a:r>
            <a:endParaRPr lang="en-US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sz="10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endParaRPr lang="ru-RU" sz="10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500 млн </a:t>
            </a:r>
            <a:r>
              <a:rPr lang="ru-RU" b="1" dirty="0">
                <a:solidFill>
                  <a:schemeClr val="bg1"/>
                </a:solidFill>
                <a:latin typeface="Garamond" panose="02020404030301010803" pitchFamily="18" charset="0"/>
              </a:rPr>
              <a:t>₽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0" y="4293096"/>
            <a:ext cx="2875784" cy="2037871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112040" y="4312086"/>
            <a:ext cx="28757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ООО «Т-АРМ»</a:t>
            </a:r>
            <a:endParaRPr lang="en-US" b="1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ru-RU" sz="10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Строительство машиностроительного предприятия</a:t>
            </a:r>
            <a:endParaRPr lang="en-US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sz="10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endParaRPr lang="ru-RU" sz="10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257 млн </a:t>
            </a:r>
            <a:r>
              <a:rPr lang="ru-RU" b="1" dirty="0">
                <a:solidFill>
                  <a:schemeClr val="bg1"/>
                </a:solidFill>
                <a:latin typeface="Garamond" panose="02020404030301010803" pitchFamily="18" charset="0"/>
              </a:rPr>
              <a:t>₽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725" y="4293097"/>
            <a:ext cx="2880321" cy="2037870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5993698" y="4293096"/>
            <a:ext cx="246673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ООО «Русское море-</a:t>
            </a:r>
            <a:r>
              <a:rPr lang="ru-RU" b="1" dirty="0" err="1" smtClean="0">
                <a:solidFill>
                  <a:schemeClr val="bg1"/>
                </a:solidFill>
                <a:latin typeface="Garamond" panose="02020404030301010803" pitchFamily="18" charset="0"/>
              </a:rPr>
              <a:t>Аквакультура</a:t>
            </a:r>
            <a:r>
              <a:rPr lang="ru-RU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»</a:t>
            </a:r>
            <a:endParaRPr lang="en-US" b="1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ru-RU" sz="10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Строительство завода по производству комбикорма для лососевых рыб</a:t>
            </a:r>
            <a:endParaRPr lang="en-US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sz="10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endParaRPr lang="ru-RU" sz="10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2,3 млрд ₽</a:t>
            </a:r>
            <a:endParaRPr lang="ru-RU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699" y="1762015"/>
            <a:ext cx="2862348" cy="2031698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6012160" y="1772816"/>
            <a:ext cx="333083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Фонд «Интеллектуальная электроника Валдай»</a:t>
            </a:r>
            <a:endParaRPr lang="en-US" b="1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endParaRPr lang="ru-RU" sz="1000" b="1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Строительство Новгородской технической школы</a:t>
            </a:r>
            <a:endParaRPr lang="en-US" sz="1400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sz="10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endParaRPr lang="ru-RU" sz="100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3,5 млрд </a:t>
            </a:r>
            <a:r>
              <a:rPr lang="ru-RU" b="1" dirty="0">
                <a:solidFill>
                  <a:schemeClr val="bg1"/>
                </a:solidFill>
                <a:latin typeface="Garamond" panose="02020404030301010803" pitchFamily="18" charset="0"/>
              </a:rPr>
              <a:t>₽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64138" y="44624"/>
            <a:ext cx="2808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Garamond" panose="02020404030301010803" pitchFamily="18" charset="0"/>
              </a:rPr>
              <a:t>Реализуются</a:t>
            </a:r>
            <a:endParaRPr lang="ru-RU" sz="1600" b="1" dirty="0" smtClean="0">
              <a:latin typeface="Garamond" panose="02020404030301010803" pitchFamily="18" charset="0"/>
            </a:endParaRPr>
          </a:p>
          <a:p>
            <a:r>
              <a:rPr lang="ru-RU" sz="2000" b="1" dirty="0" smtClean="0">
                <a:latin typeface="Garamond" panose="02020404030301010803" pitchFamily="18" charset="0"/>
              </a:rPr>
              <a:t>24</a:t>
            </a:r>
            <a:r>
              <a:rPr lang="ru-RU" sz="1600" dirty="0" smtClean="0">
                <a:latin typeface="Garamond" panose="02020404030301010803" pitchFamily="18" charset="0"/>
              </a:rPr>
              <a:t> проекта частных инвесторов</a:t>
            </a:r>
          </a:p>
          <a:p>
            <a:r>
              <a:rPr lang="ru-RU" sz="2000" b="1" dirty="0" smtClean="0">
                <a:latin typeface="Garamond" panose="02020404030301010803" pitchFamily="18" charset="0"/>
              </a:rPr>
              <a:t>39,5 млрд ₽</a:t>
            </a:r>
            <a:r>
              <a:rPr lang="ru-RU" sz="1600" dirty="0"/>
              <a:t> </a:t>
            </a:r>
            <a:r>
              <a:rPr lang="ru-RU" sz="1600" dirty="0" smtClean="0">
                <a:latin typeface="Garamond" panose="02020404030301010803" pitchFamily="18" charset="0"/>
              </a:rPr>
              <a:t>инвестиций</a:t>
            </a:r>
          </a:p>
          <a:p>
            <a:r>
              <a:rPr lang="en-US" sz="2000" b="1" dirty="0" smtClean="0">
                <a:latin typeface="Garamond" panose="02020404030301010803" pitchFamily="18" charset="0"/>
              </a:rPr>
              <a:t>4</a:t>
            </a:r>
            <a:r>
              <a:rPr lang="en-US" sz="2000" b="1" dirty="0">
                <a:latin typeface="Garamond" panose="02020404030301010803" pitchFamily="18" charset="0"/>
              </a:rPr>
              <a:t>6</a:t>
            </a:r>
            <a:r>
              <a:rPr lang="ru-RU" sz="2000" b="1" dirty="0" smtClean="0">
                <a:latin typeface="Garamond" panose="02020404030301010803" pitchFamily="18" charset="0"/>
              </a:rPr>
              <a:t>5</a:t>
            </a:r>
            <a:r>
              <a:rPr lang="ru-RU" sz="1600" dirty="0" smtClean="0">
                <a:latin typeface="Garamond" panose="02020404030301010803" pitchFamily="18" charset="0"/>
              </a:rPr>
              <a:t> </a:t>
            </a:r>
            <a:r>
              <a:rPr lang="ru-RU" sz="1600" dirty="0" smtClean="0">
                <a:latin typeface="Garamond" panose="02020404030301010803" pitchFamily="18" charset="0"/>
              </a:rPr>
              <a:t>рабочих мест</a:t>
            </a:r>
            <a:endParaRPr lang="ru-RU" sz="1600" dirty="0">
              <a:latin typeface="Garamond" panose="02020404030301010803" pitchFamily="18" charset="0"/>
            </a:endParaRPr>
          </a:p>
        </p:txBody>
      </p:sp>
      <p:pic>
        <p:nvPicPr>
          <p:cNvPr id="33" name="Picture 4" descr="Z:\Брендбук Великий Новгород - Родина России\ВЕЛИКИЙ НОВГОРОД логотип\logo_gradient.ep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1049" y="6055930"/>
            <a:ext cx="744018" cy="735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055024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stomShape 6"/>
          <p:cNvSpPr/>
          <p:nvPr/>
        </p:nvSpPr>
        <p:spPr>
          <a:xfrm>
            <a:off x="8501090" y="6429396"/>
            <a:ext cx="379080" cy="24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2600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/ 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"/>
            <a:ext cx="9144000" cy="6848475"/>
          </a:xfrm>
          <a:prstGeom prst="rect">
            <a:avLst/>
          </a:prstGeom>
        </p:spPr>
      </p:pic>
      <p:sp>
        <p:nvSpPr>
          <p:cNvPr id="17" name="CustomShape 3"/>
          <p:cNvSpPr/>
          <p:nvPr/>
        </p:nvSpPr>
        <p:spPr>
          <a:xfrm>
            <a:off x="323528" y="44624"/>
            <a:ext cx="8640959" cy="598718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r>
              <a:rPr lang="ru-RU" b="1" dirty="0" smtClean="0">
                <a:latin typeface="Calibri" pitchFamily="34" charset="0"/>
              </a:rPr>
              <a:t>Налоговые льготы для предприятий, реализующих инвестиционные проекты на территории Великого Новгорода:</a:t>
            </a:r>
          </a:p>
        </p:txBody>
      </p:sp>
      <p:graphicFrame>
        <p:nvGraphicFramePr>
          <p:cNvPr id="18" name="Table 4"/>
          <p:cNvGraphicFramePr/>
          <p:nvPr>
            <p:extLst>
              <p:ext uri="{D42A27DB-BD31-4B8C-83A1-F6EECF244321}">
                <p14:modId xmlns:p14="http://schemas.microsoft.com/office/powerpoint/2010/main" val="4264683587"/>
              </p:ext>
            </p:extLst>
          </p:nvPr>
        </p:nvGraphicFramePr>
        <p:xfrm>
          <a:off x="285720" y="692696"/>
          <a:ext cx="8715404" cy="1298766"/>
        </p:xfrm>
        <a:graphic>
          <a:graphicData uri="http://schemas.openxmlformats.org/drawingml/2006/table">
            <a:tbl>
              <a:tblPr/>
              <a:tblGrid>
                <a:gridCol w="27741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9412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Налог на прибыль организаций </a:t>
                      </a:r>
                    </a:p>
                  </a:txBody>
                  <a:tcPr marL="78191" marR="78191" marT="41459" marB="41459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DDDDD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kern="1200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- 13,5% от прибыли</a:t>
                      </a:r>
                      <a:endParaRPr lang="ru-RU" sz="1500" kern="1200" spc="-1" dirty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8191" marR="78191" marT="41459" marB="41459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DDDDD">
                        <a:alpha val="41176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78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Налог на имущество</a:t>
                      </a:r>
                    </a:p>
                  </a:txBody>
                  <a:tcPr marL="78191" marR="78191" marT="41459" marB="41459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DDDDD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kern="1200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- 100% от начисленного налога</a:t>
                      </a:r>
                      <a:endParaRPr lang="ru-RU" sz="1500" kern="1200" spc="-1" dirty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8191" marR="78191" marT="41459" marB="41459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DDDDD">
                        <a:alpha val="41176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78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kern="1200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Транспортный</a:t>
                      </a:r>
                    </a:p>
                  </a:txBody>
                  <a:tcPr marL="78191" marR="78191" marT="41459" marB="41459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DDDDD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kern="1200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- 50% установленной ставки</a:t>
                      </a:r>
                      <a:endParaRPr lang="ru-RU" sz="1500" kern="1200" spc="-1" dirty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8191" marR="78191" marT="41459" marB="41459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DDDDD">
                        <a:alpha val="41176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6888">
                <a:tc>
                  <a:txBody>
                    <a:bodyPr/>
                    <a:lstStyle/>
                    <a:p>
                      <a:r>
                        <a:rPr lang="ru-RU" sz="1500" kern="1200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Земельный налог</a:t>
                      </a:r>
                      <a:endParaRPr lang="ru-RU" sz="1500" kern="1200" spc="-1" dirty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8191" marR="78191" marT="41459" marB="41459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DDDDD">
                        <a:alpha val="4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kern="1200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+mn-ea"/>
                          <a:cs typeface="+mn-cs"/>
                        </a:rPr>
                        <a:t>- 100% от начисленного</a:t>
                      </a:r>
                      <a:endParaRPr lang="ru-RU" sz="1500" kern="1200" spc="-1" dirty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8191" marR="78191" marT="41459" marB="41459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DDDDD">
                        <a:alpha val="41176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428596" y="4622384"/>
            <a:ext cx="8572560" cy="296374"/>
          </a:xfrm>
          <a:prstGeom prst="rect">
            <a:avLst/>
          </a:prstGeom>
        </p:spPr>
        <p:txBody>
          <a:bodyPr wrap="square" lIns="80147" tIns="40074" rIns="80147" bIns="40074">
            <a:spAutoFit/>
          </a:bodyPr>
          <a:lstStyle/>
          <a:p>
            <a:endParaRPr lang="ru-RU" sz="1400" spc="-1" dirty="0" smtClean="0">
              <a:solidFill>
                <a:srgbClr val="231F2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</p:txBody>
      </p:sp>
      <p:sp>
        <p:nvSpPr>
          <p:cNvPr id="20" name="CustomShape 4"/>
          <p:cNvSpPr/>
          <p:nvPr/>
        </p:nvSpPr>
        <p:spPr>
          <a:xfrm>
            <a:off x="5397185" y="4590372"/>
            <a:ext cx="3504487" cy="93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r>
              <a:rPr lang="ru-RU" sz="1400" b="1" spc="-1" dirty="0" smtClean="0">
                <a:solidFill>
                  <a:srgbClr val="231F2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МЕРЫ НЕФИНАНСОВОГО СТИМУЛИРОВАНИЯ</a:t>
            </a:r>
          </a:p>
          <a:p>
            <a:r>
              <a:rPr lang="ru-RU" sz="1400" spc="-1" dirty="0" smtClean="0">
                <a:solidFill>
                  <a:srgbClr val="231F2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• Информационная поддержка</a:t>
            </a:r>
          </a:p>
          <a:p>
            <a:r>
              <a:rPr lang="ru-RU" sz="1400" spc="-1" dirty="0" smtClean="0">
                <a:solidFill>
                  <a:srgbClr val="231F20"/>
                </a:solidFill>
                <a:uFill>
                  <a:solidFill>
                    <a:srgbClr val="FFFFFF"/>
                  </a:solidFill>
                </a:uFill>
              </a:rPr>
              <a:t>• Подбор инвестиционных площадок</a:t>
            </a:r>
            <a:endParaRPr lang="ru-RU" sz="1400" spc="-1" dirty="0">
              <a:solidFill>
                <a:srgbClr val="231F20"/>
              </a:solidFill>
              <a:uFill>
                <a:solidFill>
                  <a:srgbClr val="FFFFFF"/>
                </a:solidFill>
              </a:uFill>
              <a:latin typeface="Calibri"/>
            </a:endParaRPr>
          </a:p>
          <a:p>
            <a:r>
              <a:rPr lang="ru-RU" sz="1400" spc="-1" dirty="0" smtClean="0">
                <a:solidFill>
                  <a:srgbClr val="231F20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• Сопровождение проектов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72400" y="623700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10</a:t>
            </a:r>
            <a:endParaRPr lang="ru-RU" dirty="0"/>
          </a:p>
        </p:txBody>
      </p:sp>
      <p:pic>
        <p:nvPicPr>
          <p:cNvPr id="23" name="Picture 4" descr="Z:\Брендбук Великий Новгород - Родина России\ВЕЛИКИЙ НОВГОРОД логотип\logo_gradient.ep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575" y="6055931"/>
            <a:ext cx="744018" cy="74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ustomShape 3"/>
          <p:cNvSpPr/>
          <p:nvPr/>
        </p:nvSpPr>
        <p:spPr>
          <a:xfrm>
            <a:off x="323528" y="2132856"/>
            <a:ext cx="8677627" cy="36004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r>
              <a:rPr lang="ru-RU" b="1" dirty="0" smtClean="0">
                <a:latin typeface="Calibri" pitchFamily="34" charset="0"/>
              </a:rPr>
              <a:t>Технопарки и бизнес-инкубаторы на территории Великого Новгорода: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47465" y="2742047"/>
            <a:ext cx="1606406" cy="162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47465" y="2774540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Технопарк 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«</a:t>
            </a:r>
            <a:r>
              <a:rPr lang="ru-RU" sz="1600" b="1" dirty="0" err="1" smtClean="0">
                <a:solidFill>
                  <a:schemeClr val="bg1"/>
                </a:solidFill>
                <a:latin typeface="Garamond" panose="02020404030301010803" pitchFamily="18" charset="0"/>
              </a:rPr>
              <a:t>Гаро</a:t>
            </a:r>
            <a:r>
              <a:rPr lang="ru-RU" sz="16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»</a:t>
            </a:r>
            <a:endParaRPr lang="ru-RU" sz="16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3528" y="3814590"/>
            <a:ext cx="2027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13,9 </a:t>
            </a:r>
            <a:r>
              <a:rPr lang="ru-RU" dirty="0" err="1" smtClean="0">
                <a:solidFill>
                  <a:schemeClr val="bg1"/>
                </a:solidFill>
                <a:latin typeface="Garamond" panose="02020404030301010803" pitchFamily="18" charset="0"/>
              </a:rPr>
              <a:t>тыс.кв</a:t>
            </a:r>
            <a:r>
              <a:rPr lang="ru-RU" dirty="0">
                <a:solidFill>
                  <a:schemeClr val="bg1"/>
                </a:solidFill>
                <a:latin typeface="Garamond" panose="02020404030301010803" pitchFamily="18" charset="0"/>
              </a:rPr>
              <a:t>. </a:t>
            </a:r>
            <a:r>
              <a:rPr lang="ru-RU" dirty="0" smtClean="0">
                <a:solidFill>
                  <a:schemeClr val="bg1"/>
                </a:solidFill>
                <a:latin typeface="Garamond" panose="02020404030301010803" pitchFamily="18" charset="0"/>
              </a:rPr>
              <a:t>м</a:t>
            </a:r>
            <a:endParaRPr lang="ru-RU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673" y="2742046"/>
            <a:ext cx="1606406" cy="162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219673" y="2742047"/>
            <a:ext cx="18147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Бизнес-инкубатор/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Технопарк 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«Х10»</a:t>
            </a:r>
            <a:endParaRPr lang="ru-RU" sz="16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19673" y="3861941"/>
            <a:ext cx="2108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1,0 </a:t>
            </a:r>
            <a:r>
              <a:rPr lang="ru-RU" sz="1600" dirty="0" err="1" smtClean="0">
                <a:solidFill>
                  <a:schemeClr val="bg1"/>
                </a:solidFill>
                <a:latin typeface="Garamond" panose="02020404030301010803" pitchFamily="18" charset="0"/>
              </a:rPr>
              <a:t>тыс.кв</a:t>
            </a:r>
            <a:r>
              <a:rPr lang="ru-RU" sz="16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. м</a:t>
            </a:r>
            <a:endParaRPr lang="ru-RU" sz="16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016"/>
          <a:stretch/>
        </p:blipFill>
        <p:spPr>
          <a:xfrm>
            <a:off x="4091881" y="2742047"/>
            <a:ext cx="1606406" cy="162305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107292" y="2791071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Технопарк «Трансвит»</a:t>
            </a:r>
            <a:endParaRPr lang="ru-RU" sz="16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102996" y="3845368"/>
            <a:ext cx="2027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60,0 </a:t>
            </a:r>
            <a:r>
              <a:rPr lang="ru-RU" sz="1600" dirty="0" err="1" smtClean="0">
                <a:solidFill>
                  <a:schemeClr val="bg1"/>
                </a:solidFill>
                <a:latin typeface="Garamond" panose="02020404030301010803" pitchFamily="18" charset="0"/>
              </a:rPr>
              <a:t>тыс.кв</a:t>
            </a:r>
            <a:r>
              <a:rPr lang="ru-RU" sz="1600" dirty="0" smtClean="0">
                <a:solidFill>
                  <a:schemeClr val="bg1"/>
                </a:solidFill>
                <a:latin typeface="Garamond" panose="02020404030301010803" pitchFamily="18" charset="0"/>
              </a:rPr>
              <a:t>. м</a:t>
            </a:r>
            <a:endParaRPr lang="ru-RU" sz="16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pic>
        <p:nvPicPr>
          <p:cNvPr id="29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316" y="4729398"/>
            <a:ext cx="1606406" cy="161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3275856" y="4716433"/>
            <a:ext cx="22780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Центр </a:t>
            </a:r>
          </a:p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«</a:t>
            </a:r>
            <a:r>
              <a:rPr lang="ru-RU" sz="1600" b="1" dirty="0">
                <a:solidFill>
                  <a:schemeClr val="bg1"/>
                </a:solidFill>
                <a:latin typeface="Garamond" panose="02020404030301010803" pitchFamily="18" charset="0"/>
              </a:rPr>
              <a:t>Мой</a:t>
            </a:r>
            <a:r>
              <a:rPr lang="ru-RU" sz="16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Garamond" panose="02020404030301010803" pitchFamily="18" charset="0"/>
              </a:rPr>
              <a:t>бинзес</a:t>
            </a:r>
            <a:r>
              <a:rPr lang="ru-RU" sz="16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»</a:t>
            </a:r>
            <a:endParaRPr lang="ru-RU" sz="16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725144"/>
            <a:ext cx="1606406" cy="162305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331640" y="4797152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«НФПМП»</a:t>
            </a:r>
            <a:endParaRPr lang="ru-RU" sz="16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72013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308762" y="6461066"/>
            <a:ext cx="3500739" cy="1916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r>
              <a:rPr lang="ru-RU" sz="1200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mbria"/>
                <a:ea typeface="DejaVu Sans"/>
              </a:rPr>
              <a:t>ОРОДА</a:t>
            </a:r>
            <a:endParaRPr lang="ru-RU" sz="1200" spc="-1" dirty="0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Cambria"/>
              <a:ea typeface="DejaVu Sans"/>
            </a:endParaRPr>
          </a:p>
        </p:txBody>
      </p:sp>
      <p:sp>
        <p:nvSpPr>
          <p:cNvPr id="131" name="CustomShape 2"/>
          <p:cNvSpPr/>
          <p:nvPr/>
        </p:nvSpPr>
        <p:spPr>
          <a:xfrm>
            <a:off x="8416304" y="6416343"/>
            <a:ext cx="323846" cy="218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endParaRPr lang="ru-RU" sz="16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AutoShape 9" descr="https://thumbs.dreamstime.com/z/collection-family-icons-logo-239357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CustomShape 6"/>
          <p:cNvSpPr/>
          <p:nvPr/>
        </p:nvSpPr>
        <p:spPr>
          <a:xfrm>
            <a:off x="8501090" y="6429396"/>
            <a:ext cx="379080" cy="241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2600"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"/>
            <a:ext cx="9144000" cy="6848475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57158" y="357166"/>
            <a:ext cx="8501122" cy="40011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 smtClean="0"/>
              <a:t>Кадровое обеспечение</a:t>
            </a:r>
            <a:endParaRPr lang="ru-RU" sz="20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08762" y="757276"/>
            <a:ext cx="850112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32000"/>
            <a:r>
              <a:rPr lang="ru-RU" sz="1600" dirty="0" smtClean="0"/>
              <a:t>	 Наличие в городе многопрофильного образования дает возможность подготовки специалистов практически в любых отраслях промышленности.</a:t>
            </a:r>
          </a:p>
          <a:p>
            <a:pPr algn="just" defTabSz="432000"/>
            <a:r>
              <a:rPr lang="ru-RU" sz="1600" dirty="0" smtClean="0"/>
              <a:t>	 Новгородский государственный университет имени Ярослава Мудрого как научно-инновационный комплекс является признанным центром научных исследований в Новгородской области и Северо-Западном регионе России. Научная деятельность университета осуществляется по основным направлениям:</a:t>
            </a:r>
          </a:p>
          <a:p>
            <a:pPr lvl="0" algn="just" defTabSz="432000"/>
            <a:r>
              <a:rPr lang="ru-RU" sz="1600" dirty="0" smtClean="0"/>
              <a:t>	научно-исследовательская работа;</a:t>
            </a:r>
          </a:p>
          <a:p>
            <a:pPr lvl="0" algn="just" defTabSz="432000"/>
            <a:r>
              <a:rPr lang="ru-RU" sz="1600" dirty="0" smtClean="0"/>
              <a:t>	инновационная деятельность;</a:t>
            </a:r>
          </a:p>
          <a:p>
            <a:pPr lvl="0" algn="just" defTabSz="432000"/>
            <a:r>
              <a:rPr lang="ru-RU" sz="1600" dirty="0" smtClean="0"/>
              <a:t>	подготовка специалистов высшей квалификации (аспирантура, докторантура).</a:t>
            </a:r>
          </a:p>
          <a:p>
            <a:pPr lvl="0" algn="just" defTabSz="432000"/>
            <a:r>
              <a:rPr lang="ru-RU" sz="1600" dirty="0"/>
              <a:t>	</a:t>
            </a:r>
            <a:r>
              <a:rPr lang="ru-RU" sz="1600" dirty="0" smtClean="0"/>
              <a:t>Деятельность Университета дополняют учреждения среднего профессионального образования: технологический, политехнический, строительный, медицинский, гуманитарно-экономический колледжи, Новгородский областной колледж искусств им С.В. Рахманинова, которые также готовят специалистов для экономики и социальной сферы Великого Новгорода.</a:t>
            </a:r>
          </a:p>
          <a:p>
            <a:pPr indent="-285750" algn="just" defTabSz="432000"/>
            <a:endParaRPr lang="ru-RU" sz="1600" dirty="0" smtClean="0">
              <a:latin typeface="Calibri" pitchFamily="34" charset="0"/>
            </a:endParaRPr>
          </a:p>
          <a:p>
            <a:pPr indent="-285750" algn="just" defTabSz="432000"/>
            <a:endParaRPr lang="ru-RU" sz="1600" dirty="0" smtClean="0">
              <a:latin typeface="Calibri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58" y="4059388"/>
            <a:ext cx="8382992" cy="199654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172400" y="623700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</a:t>
            </a:r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17" name="Picture 4" descr="Z:\Брендбук Великий Новгород - Родина России\ВЕЛИКИЙ НОВГОРОД логотип\logo_gradient.ep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575" y="6055931"/>
            <a:ext cx="744018" cy="74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345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rcRect l="11697" b="636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3044822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ru-RU"/>
          </a:p>
        </p:txBody>
      </p:sp>
      <p:sp>
        <p:nvSpPr>
          <p:cNvPr id="4" name="CustomShape 4"/>
          <p:cNvSpPr/>
          <p:nvPr/>
        </p:nvSpPr>
        <p:spPr>
          <a:xfrm>
            <a:off x="295901" y="188640"/>
            <a:ext cx="2443485" cy="634980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r>
              <a:rPr lang="ru-RU" b="1" dirty="0" smtClean="0">
                <a:solidFill>
                  <a:schemeClr val="accent2"/>
                </a:solidFill>
                <a:latin typeface="Calibri" pitchFamily="34" charset="0"/>
              </a:rPr>
              <a:t>Администрация Великого Новгорода</a:t>
            </a:r>
            <a:endParaRPr lang="en-US" b="1" dirty="0" smtClean="0">
              <a:solidFill>
                <a:schemeClr val="accent2"/>
              </a:solidFill>
              <a:latin typeface="Calibri" pitchFamily="34" charset="0"/>
            </a:endParaRPr>
          </a:p>
          <a:p>
            <a:endParaRPr lang="en-US" b="1" dirty="0">
              <a:solidFill>
                <a:schemeClr val="accent2"/>
              </a:solidFill>
              <a:latin typeface="Calibri" pitchFamily="34" charset="0"/>
            </a:endParaRPr>
          </a:p>
          <a:p>
            <a:r>
              <a:rPr lang="ru-RU" sz="1400" b="1" dirty="0" err="1" smtClean="0">
                <a:solidFill>
                  <a:schemeClr val="accent2"/>
                </a:solidFill>
                <a:latin typeface="Calibri" pitchFamily="34" charset="0"/>
              </a:rPr>
              <a:t>Розбаум</a:t>
            </a:r>
            <a:endParaRPr lang="ru-RU" sz="1400" b="1" dirty="0" smtClean="0">
              <a:solidFill>
                <a:schemeClr val="accent2"/>
              </a:solidFill>
              <a:latin typeface="Calibri" pitchFamily="34" charset="0"/>
            </a:endParaRPr>
          </a:p>
          <a:p>
            <a:r>
              <a:rPr lang="ru-RU" sz="1400" b="1" dirty="0" smtClean="0">
                <a:solidFill>
                  <a:schemeClr val="accent2"/>
                </a:solidFill>
                <a:latin typeface="Calibri" pitchFamily="34" charset="0"/>
              </a:rPr>
              <a:t>Александр </a:t>
            </a:r>
            <a:r>
              <a:rPr lang="ru-RU" sz="1400" b="1" dirty="0" err="1" smtClean="0">
                <a:solidFill>
                  <a:schemeClr val="accent2"/>
                </a:solidFill>
                <a:latin typeface="Calibri" pitchFamily="34" charset="0"/>
              </a:rPr>
              <a:t>Рихардович</a:t>
            </a:r>
            <a:endParaRPr lang="ru-RU" sz="1400" b="1" dirty="0" smtClean="0">
              <a:solidFill>
                <a:schemeClr val="accent2"/>
              </a:solidFill>
              <a:latin typeface="Calibri" pitchFamily="34" charset="0"/>
            </a:endParaRPr>
          </a:p>
          <a:p>
            <a:r>
              <a:rPr lang="ru-RU" sz="1400" dirty="0" smtClean="0">
                <a:solidFill>
                  <a:schemeClr val="accent2"/>
                </a:solidFill>
                <a:latin typeface="Calibri" pitchFamily="34" charset="0"/>
              </a:rPr>
              <a:t>Мэр Великого Новгорода</a:t>
            </a:r>
          </a:p>
          <a:p>
            <a:r>
              <a:rPr lang="ru-RU" sz="1400" b="1" dirty="0" smtClean="0">
                <a:solidFill>
                  <a:schemeClr val="accent2"/>
                </a:solidFill>
                <a:latin typeface="Calibri" pitchFamily="34" charset="0"/>
              </a:rPr>
              <a:t>т. 8 (8162) 983-401</a:t>
            </a:r>
          </a:p>
          <a:p>
            <a:endParaRPr lang="ru-RU" sz="1400" b="1" dirty="0" smtClean="0">
              <a:solidFill>
                <a:schemeClr val="accent2"/>
              </a:solidFill>
              <a:latin typeface="Calibri" pitchFamily="34" charset="0"/>
            </a:endParaRPr>
          </a:p>
          <a:p>
            <a:endParaRPr lang="ru-RU" sz="1400" b="1" dirty="0" smtClean="0">
              <a:solidFill>
                <a:schemeClr val="accent2"/>
              </a:solidFill>
              <a:latin typeface="Calibri" pitchFamily="34" charset="0"/>
            </a:endParaRPr>
          </a:p>
          <a:p>
            <a:r>
              <a:rPr lang="ru-RU" sz="1400" b="1" dirty="0" smtClean="0">
                <a:solidFill>
                  <a:schemeClr val="accent2"/>
                </a:solidFill>
                <a:latin typeface="Calibri" pitchFamily="34" charset="0"/>
              </a:rPr>
              <a:t>Пенязь</a:t>
            </a:r>
          </a:p>
          <a:p>
            <a:r>
              <a:rPr lang="ru-RU" sz="1400" b="1" dirty="0" smtClean="0">
                <a:solidFill>
                  <a:schemeClr val="accent2"/>
                </a:solidFill>
                <a:latin typeface="Calibri" pitchFamily="34" charset="0"/>
              </a:rPr>
              <a:t>Сергей Михайлович</a:t>
            </a:r>
          </a:p>
          <a:p>
            <a:r>
              <a:rPr lang="ru-RU" sz="1400" dirty="0" smtClean="0">
                <a:solidFill>
                  <a:schemeClr val="accent2"/>
                </a:solidFill>
                <a:latin typeface="Calibri" pitchFamily="34" charset="0"/>
              </a:rPr>
              <a:t>Заместитель Главы </a:t>
            </a:r>
          </a:p>
          <a:p>
            <a:r>
              <a:rPr lang="ru-RU" sz="1400" dirty="0" smtClean="0">
                <a:solidFill>
                  <a:schemeClr val="accent2"/>
                </a:solidFill>
                <a:latin typeface="Calibri" pitchFamily="34" charset="0"/>
              </a:rPr>
              <a:t>Администрации</a:t>
            </a:r>
          </a:p>
          <a:p>
            <a:r>
              <a:rPr lang="ru-RU" sz="1400" dirty="0" smtClean="0">
                <a:solidFill>
                  <a:schemeClr val="accent2"/>
                </a:solidFill>
                <a:latin typeface="Calibri" pitchFamily="34" charset="0"/>
              </a:rPr>
              <a:t>Великого Новгорода</a:t>
            </a:r>
          </a:p>
          <a:p>
            <a:r>
              <a:rPr lang="ru-RU" sz="1400" b="1" dirty="0" smtClean="0">
                <a:solidFill>
                  <a:schemeClr val="accent2"/>
                </a:solidFill>
                <a:latin typeface="Calibri" pitchFamily="34" charset="0"/>
              </a:rPr>
              <a:t>т. </a:t>
            </a:r>
            <a:r>
              <a:rPr lang="ru-RU" sz="1400" b="1" dirty="0">
                <a:solidFill>
                  <a:schemeClr val="accent2"/>
                </a:solidFill>
                <a:latin typeface="Calibri" pitchFamily="34" charset="0"/>
              </a:rPr>
              <a:t>8 (8162) </a:t>
            </a:r>
            <a:r>
              <a:rPr lang="ru-RU" sz="1400" b="1" dirty="0" smtClean="0">
                <a:solidFill>
                  <a:schemeClr val="accent2"/>
                </a:solidFill>
                <a:latin typeface="Calibri" pitchFamily="34" charset="0"/>
              </a:rPr>
              <a:t>983-405</a:t>
            </a:r>
            <a:endParaRPr lang="ru-RU" sz="1400" b="1" dirty="0">
              <a:solidFill>
                <a:schemeClr val="accent2"/>
              </a:solidFill>
              <a:latin typeface="Calibri" pitchFamily="34" charset="0"/>
            </a:endParaRPr>
          </a:p>
          <a:p>
            <a:endParaRPr lang="ru-RU" sz="1400" dirty="0" smtClean="0">
              <a:solidFill>
                <a:schemeClr val="accent2"/>
              </a:solidFill>
              <a:latin typeface="Calibri" pitchFamily="34" charset="0"/>
            </a:endParaRPr>
          </a:p>
          <a:p>
            <a:endParaRPr lang="ru-RU" sz="1400" dirty="0" smtClean="0">
              <a:solidFill>
                <a:schemeClr val="accent2"/>
              </a:solidFill>
              <a:latin typeface="Calibri" pitchFamily="34" charset="0"/>
            </a:endParaRPr>
          </a:p>
          <a:p>
            <a:r>
              <a:rPr lang="ru-RU" sz="1400" b="1" dirty="0" err="1" smtClean="0">
                <a:solidFill>
                  <a:schemeClr val="accent2"/>
                </a:solidFill>
                <a:latin typeface="Calibri" pitchFamily="34" charset="0"/>
              </a:rPr>
              <a:t>Гугнин</a:t>
            </a:r>
            <a:endParaRPr lang="ru-RU" sz="1400" b="1" dirty="0" smtClean="0">
              <a:solidFill>
                <a:schemeClr val="accent2"/>
              </a:solidFill>
              <a:latin typeface="Calibri" pitchFamily="34" charset="0"/>
            </a:endParaRPr>
          </a:p>
          <a:p>
            <a:r>
              <a:rPr lang="ru-RU" sz="1400" b="1" dirty="0" smtClean="0">
                <a:solidFill>
                  <a:schemeClr val="accent2"/>
                </a:solidFill>
                <a:latin typeface="Calibri" pitchFamily="34" charset="0"/>
              </a:rPr>
              <a:t>Дмитрий Алексеевич</a:t>
            </a:r>
          </a:p>
          <a:p>
            <a:r>
              <a:rPr lang="ru-RU" sz="1400" dirty="0" smtClean="0">
                <a:solidFill>
                  <a:schemeClr val="accent2"/>
                </a:solidFill>
                <a:latin typeface="Calibri" pitchFamily="34" charset="0"/>
              </a:rPr>
              <a:t>Председатель комитета</a:t>
            </a:r>
          </a:p>
          <a:p>
            <a:r>
              <a:rPr lang="ru-RU" sz="1400" dirty="0">
                <a:solidFill>
                  <a:schemeClr val="accent2"/>
                </a:solidFill>
                <a:latin typeface="Calibri" pitchFamily="34" charset="0"/>
              </a:rPr>
              <a:t>э</a:t>
            </a:r>
            <a:r>
              <a:rPr lang="ru-RU" sz="1400" dirty="0" smtClean="0">
                <a:solidFill>
                  <a:schemeClr val="accent2"/>
                </a:solidFill>
                <a:latin typeface="Calibri" pitchFamily="34" charset="0"/>
              </a:rPr>
              <a:t>кономического </a:t>
            </a:r>
          </a:p>
          <a:p>
            <a:r>
              <a:rPr lang="ru-RU" sz="1400" dirty="0" smtClean="0">
                <a:solidFill>
                  <a:schemeClr val="accent2"/>
                </a:solidFill>
                <a:latin typeface="Calibri" pitchFamily="34" charset="0"/>
              </a:rPr>
              <a:t>развития и</a:t>
            </a:r>
            <a:r>
              <a:rPr lang="ru-RU" sz="1400" dirty="0">
                <a:solidFill>
                  <a:schemeClr val="accent2"/>
                </a:solidFill>
                <a:latin typeface="Calibri" pitchFamily="34" charset="0"/>
              </a:rPr>
              <a:t> </a:t>
            </a:r>
            <a:r>
              <a:rPr lang="ru-RU" sz="1400" dirty="0" smtClean="0">
                <a:solidFill>
                  <a:schemeClr val="accent2"/>
                </a:solidFill>
                <a:latin typeface="Calibri" pitchFamily="34" charset="0"/>
              </a:rPr>
              <a:t>инвестиций</a:t>
            </a:r>
          </a:p>
          <a:p>
            <a:pPr eaLnBrk="0" hangingPunct="0">
              <a:spcBef>
                <a:spcPts val="175"/>
              </a:spcBef>
              <a:spcAft>
                <a:spcPts val="175"/>
              </a:spcAft>
            </a:pPr>
            <a:r>
              <a:rPr lang="ru-RU" sz="1400" b="1" dirty="0" smtClean="0">
                <a:solidFill>
                  <a:schemeClr val="accent2"/>
                </a:solidFill>
                <a:latin typeface="Calibri" pitchFamily="34" charset="0"/>
              </a:rPr>
              <a:t>т. 8 (8162) 994-210</a:t>
            </a:r>
          </a:p>
          <a:p>
            <a:r>
              <a:rPr lang="ru-RU" sz="1400" b="1" dirty="0" smtClean="0">
                <a:solidFill>
                  <a:schemeClr val="accent2"/>
                </a:solidFill>
                <a:latin typeface="Calibri" pitchFamily="34" charset="0"/>
              </a:rPr>
              <a:t>т. 8 (8162) 994-168</a:t>
            </a:r>
          </a:p>
          <a:p>
            <a:r>
              <a:rPr lang="ru-RU" sz="1400" b="1" dirty="0" smtClean="0">
                <a:solidFill>
                  <a:schemeClr val="accent2"/>
                </a:solidFill>
                <a:latin typeface="Calibri" pitchFamily="34" charset="0"/>
              </a:rPr>
              <a:t>Факс: 8 (8162) 994-212</a:t>
            </a:r>
          </a:p>
          <a:p>
            <a:r>
              <a:rPr lang="en-US" sz="1200" b="1" dirty="0" smtClean="0">
                <a:solidFill>
                  <a:schemeClr val="accent2"/>
                </a:solidFill>
                <a:latin typeface="Calibri" pitchFamily="34" charset="0"/>
              </a:rPr>
              <a:t>E-mail</a:t>
            </a:r>
            <a:r>
              <a:rPr lang="ru-RU" sz="1200" b="1" dirty="0" smtClean="0">
                <a:solidFill>
                  <a:schemeClr val="accent2"/>
                </a:solidFill>
                <a:latin typeface="Calibri" pitchFamily="34" charset="0"/>
              </a:rPr>
              <a:t>:</a:t>
            </a:r>
            <a:r>
              <a:rPr lang="en-US" sz="1200" b="1" dirty="0" smtClean="0">
                <a:solidFill>
                  <a:schemeClr val="accent2"/>
                </a:solidFill>
                <a:latin typeface="Calibri" pitchFamily="34" charset="0"/>
              </a:rPr>
              <a:t>econominvest@adm.nov.ru</a:t>
            </a:r>
            <a:endParaRPr lang="ru-RU" sz="1200" b="1" dirty="0" smtClean="0">
              <a:solidFill>
                <a:schemeClr val="accent2"/>
              </a:solidFill>
              <a:latin typeface="Calibri" pitchFamily="34" charset="0"/>
            </a:endParaRPr>
          </a:p>
          <a:p>
            <a:endParaRPr lang="ru-RU" sz="1400" b="1" dirty="0" smtClean="0">
              <a:solidFill>
                <a:schemeClr val="accent2"/>
              </a:solidFill>
              <a:latin typeface="Calibri" pitchFamily="34" charset="0"/>
            </a:endParaRPr>
          </a:p>
          <a:p>
            <a:pPr eaLnBrk="0" hangingPunct="0">
              <a:spcBef>
                <a:spcPts val="175"/>
              </a:spcBef>
              <a:spcAft>
                <a:spcPts val="175"/>
              </a:spcAft>
            </a:pPr>
            <a:endParaRPr lang="ru-RU" sz="1400" dirty="0" smtClean="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5" name="CustomShape 3"/>
          <p:cNvSpPr/>
          <p:nvPr/>
        </p:nvSpPr>
        <p:spPr>
          <a:xfrm>
            <a:off x="295901" y="643458"/>
            <a:ext cx="2504572" cy="5987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/>
            <a:endParaRPr lang="ru-RU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28515" y="2133399"/>
            <a:ext cx="2504572" cy="2655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47" tIns="40074" rIns="80147" bIns="40074" rtlCol="0" anchor="ctr"/>
          <a:lstStyle/>
          <a:p>
            <a:pPr algn="ctr"/>
            <a:endParaRPr lang="ru-RU"/>
          </a:p>
        </p:txBody>
      </p:sp>
      <p:sp>
        <p:nvSpPr>
          <p:cNvPr id="8" name="CustomShape 3"/>
          <p:cNvSpPr/>
          <p:nvPr/>
        </p:nvSpPr>
        <p:spPr>
          <a:xfrm>
            <a:off x="2128515" y="3688120"/>
            <a:ext cx="2321311" cy="7773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algn="ctr"/>
            <a:r>
              <a:rPr lang="ru-RU" sz="2300" spc="-1" dirty="0" smtClean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ДОБРО ПОЖАЛОВАТЬ</a:t>
            </a:r>
            <a:endParaRPr lang="ru-RU" sz="2300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" name="Picture 4"/>
          <p:cNvPicPr/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lum bright="-20000"/>
          </a:blip>
          <a:stretch/>
        </p:blipFill>
        <p:spPr>
          <a:xfrm>
            <a:off x="2250689" y="3299440"/>
            <a:ext cx="2213974" cy="41165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7" name="CustomShape 3"/>
          <p:cNvSpPr/>
          <p:nvPr/>
        </p:nvSpPr>
        <p:spPr>
          <a:xfrm>
            <a:off x="2189602" y="2522079"/>
            <a:ext cx="2321311" cy="7773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11044" algn="ctr"/>
            <a:r>
              <a:rPr lang="ru-RU" sz="2500" b="1" spc="-1" dirty="0" smtClean="0">
                <a:solidFill>
                  <a:schemeClr val="accent2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ВЕЛИКИЙ НОВГОРОД</a:t>
            </a:r>
            <a:endParaRPr lang="ru-RU" sz="2500" spc="-1" dirty="0">
              <a:solidFill>
                <a:schemeClr val="accent2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2607</TotalTime>
  <Words>807</Words>
  <Application>Microsoft Office PowerPoint</Application>
  <PresentationFormat>Экран (4:3)</PresentationFormat>
  <Paragraphs>218</Paragraphs>
  <Slides>11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Administration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lep</dc:creator>
  <cp:lastModifiedBy>Малиновская Ольга Петровна</cp:lastModifiedBy>
  <cp:revision>177</cp:revision>
  <cp:lastPrinted>2023-02-07T10:59:23Z</cp:lastPrinted>
  <dcterms:created xsi:type="dcterms:W3CDTF">2018-06-28T12:58:28Z</dcterms:created>
  <dcterms:modified xsi:type="dcterms:W3CDTF">2023-02-07T13:25:09Z</dcterms:modified>
</cp:coreProperties>
</file>